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3" r:id="rId1"/>
  </p:sldMasterIdLst>
  <p:notesMasterIdLst>
    <p:notesMasterId r:id="rId36"/>
  </p:notesMasterIdLst>
  <p:sldIdLst>
    <p:sldId id="256" r:id="rId2"/>
    <p:sldId id="257" r:id="rId3"/>
    <p:sldId id="303" r:id="rId4"/>
    <p:sldId id="308" r:id="rId5"/>
    <p:sldId id="313" r:id="rId6"/>
    <p:sldId id="309" r:id="rId7"/>
    <p:sldId id="310" r:id="rId8"/>
    <p:sldId id="311" r:id="rId9"/>
    <p:sldId id="312" r:id="rId10"/>
    <p:sldId id="314" r:id="rId11"/>
    <p:sldId id="315" r:id="rId12"/>
    <p:sldId id="324" r:id="rId13"/>
    <p:sldId id="325" r:id="rId14"/>
    <p:sldId id="319" r:id="rId15"/>
    <p:sldId id="320" r:id="rId16"/>
    <p:sldId id="316" r:id="rId17"/>
    <p:sldId id="317" r:id="rId18"/>
    <p:sldId id="326" r:id="rId19"/>
    <p:sldId id="327" r:id="rId20"/>
    <p:sldId id="328" r:id="rId21"/>
    <p:sldId id="329" r:id="rId22"/>
    <p:sldId id="330" r:id="rId23"/>
    <p:sldId id="331" r:id="rId24"/>
    <p:sldId id="332" r:id="rId25"/>
    <p:sldId id="333" r:id="rId26"/>
    <p:sldId id="334" r:id="rId27"/>
    <p:sldId id="335" r:id="rId28"/>
    <p:sldId id="336" r:id="rId29"/>
    <p:sldId id="337" r:id="rId30"/>
    <p:sldId id="338" r:id="rId31"/>
    <p:sldId id="339" r:id="rId32"/>
    <p:sldId id="340" r:id="rId33"/>
    <p:sldId id="341" r:id="rId34"/>
    <p:sldId id="34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Glance" initials="DG" lastIdx="1" clrIdx="0">
    <p:extLst>
      <p:ext uri="{19B8F6BF-5375-455C-9EA6-DF929625EA0E}">
        <p15:presenceInfo xmlns:p15="http://schemas.microsoft.com/office/powerpoint/2012/main" userId="S::00048920@uwa.edu.au::78f19221-0802-4a87-b561-ec50043bdac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837"/>
    <p:restoredTop sz="96327"/>
  </p:normalViewPr>
  <p:slideViewPr>
    <p:cSldViewPr snapToGrid="0" snapToObjects="1">
      <p:cViewPr varScale="1">
        <p:scale>
          <a:sx n="106" d="100"/>
          <a:sy n="106" d="100"/>
        </p:scale>
        <p:origin x="200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D80BAF-FD19-4BF0-BD93-FE37A99718FD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06A5D9A-4C4E-4D2A-B08A-DBD992F2846A}">
      <dgm:prSet/>
      <dgm:spPr/>
      <dgm:t>
        <a:bodyPr/>
        <a:lstStyle/>
        <a:p>
          <a:r>
            <a:rPr lang="en-AU"/>
            <a:t>Understand vulnerabilities and how they are rated and reported</a:t>
          </a:r>
          <a:endParaRPr lang="en-US"/>
        </a:p>
      </dgm:t>
    </dgm:pt>
    <dgm:pt modelId="{D6FEC683-4BD6-4053-ACA7-AF16E98FF4EC}" type="parTrans" cxnId="{6F5A4AE5-926C-475F-9561-F273E998AF2A}">
      <dgm:prSet/>
      <dgm:spPr/>
      <dgm:t>
        <a:bodyPr/>
        <a:lstStyle/>
        <a:p>
          <a:endParaRPr lang="en-US"/>
        </a:p>
      </dgm:t>
    </dgm:pt>
    <dgm:pt modelId="{BEB62787-635C-4A98-8971-728D7D019BF0}" type="sibTrans" cxnId="{6F5A4AE5-926C-475F-9561-F273E998AF2A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47EFE3E9-708C-4BF5-A003-4CC8E8A2C032}">
      <dgm:prSet/>
      <dgm:spPr/>
      <dgm:t>
        <a:bodyPr/>
        <a:lstStyle/>
        <a:p>
          <a:r>
            <a:rPr lang="en-AU"/>
            <a:t>Know the OWASP top 10 vulnerabilities</a:t>
          </a:r>
          <a:endParaRPr lang="en-US"/>
        </a:p>
      </dgm:t>
    </dgm:pt>
    <dgm:pt modelId="{D0EA8C72-F0C7-42BD-9740-531A0D22C3AF}" type="parTrans" cxnId="{7C37B568-5A84-48BF-82E6-55839A9DD305}">
      <dgm:prSet/>
      <dgm:spPr/>
      <dgm:t>
        <a:bodyPr/>
        <a:lstStyle/>
        <a:p>
          <a:endParaRPr lang="en-US"/>
        </a:p>
      </dgm:t>
    </dgm:pt>
    <dgm:pt modelId="{765AB5F3-A105-4FBF-8483-944759511776}" type="sibTrans" cxnId="{7C37B568-5A84-48BF-82E6-55839A9DD305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719C8AFF-0427-4B82-9DA2-876EC2046D61}">
      <dgm:prSet/>
      <dgm:spPr/>
      <dgm:t>
        <a:bodyPr/>
        <a:lstStyle/>
        <a:p>
          <a:r>
            <a:rPr lang="en-AU"/>
            <a:t>Understand how vulnerabilities can be mitigated using controls</a:t>
          </a:r>
          <a:endParaRPr lang="en-US"/>
        </a:p>
      </dgm:t>
    </dgm:pt>
    <dgm:pt modelId="{BD124810-F2F1-4AF7-9BAF-411CE677B811}" type="parTrans" cxnId="{77A34E51-13C2-48E3-8757-1C075EB8783E}">
      <dgm:prSet/>
      <dgm:spPr/>
      <dgm:t>
        <a:bodyPr/>
        <a:lstStyle/>
        <a:p>
          <a:endParaRPr lang="en-US"/>
        </a:p>
      </dgm:t>
    </dgm:pt>
    <dgm:pt modelId="{DA818428-D7AC-4B49-A554-6A4E7A78DA30}" type="sibTrans" cxnId="{77A34E51-13C2-48E3-8757-1C075EB8783E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7ACCC798-62E1-5343-BBFE-7514470E3CFC}" type="pres">
      <dgm:prSet presAssocID="{E3D80BAF-FD19-4BF0-BD93-FE37A99718FD}" presName="Name0" presStyleCnt="0">
        <dgm:presLayoutVars>
          <dgm:animLvl val="lvl"/>
          <dgm:resizeHandles val="exact"/>
        </dgm:presLayoutVars>
      </dgm:prSet>
      <dgm:spPr/>
    </dgm:pt>
    <dgm:pt modelId="{84645B1D-66B8-CA4D-91F0-C3E8EEBB59D2}" type="pres">
      <dgm:prSet presAssocID="{106A5D9A-4C4E-4D2A-B08A-DBD992F2846A}" presName="compositeNode" presStyleCnt="0">
        <dgm:presLayoutVars>
          <dgm:bulletEnabled val="1"/>
        </dgm:presLayoutVars>
      </dgm:prSet>
      <dgm:spPr/>
    </dgm:pt>
    <dgm:pt modelId="{ADE516A7-D9C4-104F-9862-E7C3C80FE436}" type="pres">
      <dgm:prSet presAssocID="{106A5D9A-4C4E-4D2A-B08A-DBD992F2846A}" presName="bgRect" presStyleLbl="bgAccFollowNode1" presStyleIdx="0" presStyleCnt="3"/>
      <dgm:spPr/>
    </dgm:pt>
    <dgm:pt modelId="{74223C26-C36A-744F-9A26-121553B3E13C}" type="pres">
      <dgm:prSet presAssocID="{BEB62787-635C-4A98-8971-728D7D019BF0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38421247-BCCC-3D43-8876-E0C5713298CD}" type="pres">
      <dgm:prSet presAssocID="{106A5D9A-4C4E-4D2A-B08A-DBD992F2846A}" presName="bottomLine" presStyleLbl="alignNode1" presStyleIdx="1" presStyleCnt="6">
        <dgm:presLayoutVars/>
      </dgm:prSet>
      <dgm:spPr/>
    </dgm:pt>
    <dgm:pt modelId="{CABABFCC-519E-C34C-907C-9E825220E668}" type="pres">
      <dgm:prSet presAssocID="{106A5D9A-4C4E-4D2A-B08A-DBD992F2846A}" presName="nodeText" presStyleLbl="bgAccFollowNode1" presStyleIdx="0" presStyleCnt="3">
        <dgm:presLayoutVars>
          <dgm:bulletEnabled val="1"/>
        </dgm:presLayoutVars>
      </dgm:prSet>
      <dgm:spPr/>
    </dgm:pt>
    <dgm:pt modelId="{36910AEF-3A11-7D41-B331-E7462EB27CFF}" type="pres">
      <dgm:prSet presAssocID="{BEB62787-635C-4A98-8971-728D7D019BF0}" presName="sibTrans" presStyleCnt="0"/>
      <dgm:spPr/>
    </dgm:pt>
    <dgm:pt modelId="{57E81F09-E246-5B41-8571-AA7B721F6087}" type="pres">
      <dgm:prSet presAssocID="{47EFE3E9-708C-4BF5-A003-4CC8E8A2C032}" presName="compositeNode" presStyleCnt="0">
        <dgm:presLayoutVars>
          <dgm:bulletEnabled val="1"/>
        </dgm:presLayoutVars>
      </dgm:prSet>
      <dgm:spPr/>
    </dgm:pt>
    <dgm:pt modelId="{A11A4566-7A25-6C43-8B6E-720AEA5D8FA5}" type="pres">
      <dgm:prSet presAssocID="{47EFE3E9-708C-4BF5-A003-4CC8E8A2C032}" presName="bgRect" presStyleLbl="bgAccFollowNode1" presStyleIdx="1" presStyleCnt="3"/>
      <dgm:spPr/>
    </dgm:pt>
    <dgm:pt modelId="{5CEAAFDE-C0B1-7849-8650-C78F370410AA}" type="pres">
      <dgm:prSet presAssocID="{765AB5F3-A105-4FBF-8483-944759511776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2F35AB9F-99B9-CE44-ABBA-85583646AFE2}" type="pres">
      <dgm:prSet presAssocID="{47EFE3E9-708C-4BF5-A003-4CC8E8A2C032}" presName="bottomLine" presStyleLbl="alignNode1" presStyleIdx="3" presStyleCnt="6">
        <dgm:presLayoutVars/>
      </dgm:prSet>
      <dgm:spPr/>
    </dgm:pt>
    <dgm:pt modelId="{16566519-FD83-6846-9F7A-E16267B63FE7}" type="pres">
      <dgm:prSet presAssocID="{47EFE3E9-708C-4BF5-A003-4CC8E8A2C032}" presName="nodeText" presStyleLbl="bgAccFollowNode1" presStyleIdx="1" presStyleCnt="3">
        <dgm:presLayoutVars>
          <dgm:bulletEnabled val="1"/>
        </dgm:presLayoutVars>
      </dgm:prSet>
      <dgm:spPr/>
    </dgm:pt>
    <dgm:pt modelId="{CE5B6865-3359-8848-8487-272D77FC7041}" type="pres">
      <dgm:prSet presAssocID="{765AB5F3-A105-4FBF-8483-944759511776}" presName="sibTrans" presStyleCnt="0"/>
      <dgm:spPr/>
    </dgm:pt>
    <dgm:pt modelId="{A4EB1FD9-3F9C-0D4B-8E2F-D087FEC10516}" type="pres">
      <dgm:prSet presAssocID="{719C8AFF-0427-4B82-9DA2-876EC2046D61}" presName="compositeNode" presStyleCnt="0">
        <dgm:presLayoutVars>
          <dgm:bulletEnabled val="1"/>
        </dgm:presLayoutVars>
      </dgm:prSet>
      <dgm:spPr/>
    </dgm:pt>
    <dgm:pt modelId="{2B7A5B7F-7C2D-A244-842B-BC39F6A9FAAC}" type="pres">
      <dgm:prSet presAssocID="{719C8AFF-0427-4B82-9DA2-876EC2046D61}" presName="bgRect" presStyleLbl="bgAccFollowNode1" presStyleIdx="2" presStyleCnt="3"/>
      <dgm:spPr/>
    </dgm:pt>
    <dgm:pt modelId="{58860D7C-1422-944A-A301-3F61DD7841F1}" type="pres">
      <dgm:prSet presAssocID="{DA818428-D7AC-4B49-A554-6A4E7A78DA30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322F04F4-20DC-F44C-A77C-FC12DDC20128}" type="pres">
      <dgm:prSet presAssocID="{719C8AFF-0427-4B82-9DA2-876EC2046D61}" presName="bottomLine" presStyleLbl="alignNode1" presStyleIdx="5" presStyleCnt="6">
        <dgm:presLayoutVars/>
      </dgm:prSet>
      <dgm:spPr/>
    </dgm:pt>
    <dgm:pt modelId="{4E4B59BD-C033-544A-A2B9-ADA378187464}" type="pres">
      <dgm:prSet presAssocID="{719C8AFF-0427-4B82-9DA2-876EC2046D61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8AAEFA27-DC0B-5644-A700-CA6EA120EF2E}" type="presOf" srcId="{106A5D9A-4C4E-4D2A-B08A-DBD992F2846A}" destId="{ADE516A7-D9C4-104F-9862-E7C3C80FE436}" srcOrd="0" destOrd="0" presId="urn:microsoft.com/office/officeart/2016/7/layout/BasicLinearProcessNumbered"/>
    <dgm:cxn modelId="{D9813D32-9513-CF4E-A901-EE27667B72FB}" type="presOf" srcId="{BEB62787-635C-4A98-8971-728D7D019BF0}" destId="{74223C26-C36A-744F-9A26-121553B3E13C}" srcOrd="0" destOrd="0" presId="urn:microsoft.com/office/officeart/2016/7/layout/BasicLinearProcessNumbered"/>
    <dgm:cxn modelId="{ECCFFB44-4C3D-9F4D-B67B-F5AE8DDC7603}" type="presOf" srcId="{47EFE3E9-708C-4BF5-A003-4CC8E8A2C032}" destId="{16566519-FD83-6846-9F7A-E16267B63FE7}" srcOrd="1" destOrd="0" presId="urn:microsoft.com/office/officeart/2016/7/layout/BasicLinearProcessNumbered"/>
    <dgm:cxn modelId="{77A34E51-13C2-48E3-8757-1C075EB8783E}" srcId="{E3D80BAF-FD19-4BF0-BD93-FE37A99718FD}" destId="{719C8AFF-0427-4B82-9DA2-876EC2046D61}" srcOrd="2" destOrd="0" parTransId="{BD124810-F2F1-4AF7-9BAF-411CE677B811}" sibTransId="{DA818428-D7AC-4B49-A554-6A4E7A78DA30}"/>
    <dgm:cxn modelId="{F1505056-380B-824B-8C97-F61D179CCBB9}" type="presOf" srcId="{719C8AFF-0427-4B82-9DA2-876EC2046D61}" destId="{2B7A5B7F-7C2D-A244-842B-BC39F6A9FAAC}" srcOrd="0" destOrd="0" presId="urn:microsoft.com/office/officeart/2016/7/layout/BasicLinearProcessNumbered"/>
    <dgm:cxn modelId="{7C37B568-5A84-48BF-82E6-55839A9DD305}" srcId="{E3D80BAF-FD19-4BF0-BD93-FE37A99718FD}" destId="{47EFE3E9-708C-4BF5-A003-4CC8E8A2C032}" srcOrd="1" destOrd="0" parTransId="{D0EA8C72-F0C7-42BD-9740-531A0D22C3AF}" sibTransId="{765AB5F3-A105-4FBF-8483-944759511776}"/>
    <dgm:cxn modelId="{EB4DC189-F3F7-3741-986E-743D9DC3A0BA}" type="presOf" srcId="{106A5D9A-4C4E-4D2A-B08A-DBD992F2846A}" destId="{CABABFCC-519E-C34C-907C-9E825220E668}" srcOrd="1" destOrd="0" presId="urn:microsoft.com/office/officeart/2016/7/layout/BasicLinearProcessNumbered"/>
    <dgm:cxn modelId="{56BF9C9A-AF0C-C345-91BF-2517BC54C86B}" type="presOf" srcId="{719C8AFF-0427-4B82-9DA2-876EC2046D61}" destId="{4E4B59BD-C033-544A-A2B9-ADA378187464}" srcOrd="1" destOrd="0" presId="urn:microsoft.com/office/officeart/2016/7/layout/BasicLinearProcessNumbered"/>
    <dgm:cxn modelId="{DAE4309F-2E0A-BA42-A6EE-A98B621D71C1}" type="presOf" srcId="{47EFE3E9-708C-4BF5-A003-4CC8E8A2C032}" destId="{A11A4566-7A25-6C43-8B6E-720AEA5D8FA5}" srcOrd="0" destOrd="0" presId="urn:microsoft.com/office/officeart/2016/7/layout/BasicLinearProcessNumbered"/>
    <dgm:cxn modelId="{28CAB4D5-275C-5B42-BE77-E82A82B5092C}" type="presOf" srcId="{E3D80BAF-FD19-4BF0-BD93-FE37A99718FD}" destId="{7ACCC798-62E1-5343-BBFE-7514470E3CFC}" srcOrd="0" destOrd="0" presId="urn:microsoft.com/office/officeart/2016/7/layout/BasicLinearProcessNumbered"/>
    <dgm:cxn modelId="{6F5A4AE5-926C-475F-9561-F273E998AF2A}" srcId="{E3D80BAF-FD19-4BF0-BD93-FE37A99718FD}" destId="{106A5D9A-4C4E-4D2A-B08A-DBD992F2846A}" srcOrd="0" destOrd="0" parTransId="{D6FEC683-4BD6-4053-ACA7-AF16E98FF4EC}" sibTransId="{BEB62787-635C-4A98-8971-728D7D019BF0}"/>
    <dgm:cxn modelId="{BE9ADEED-A7BB-2349-8237-D849A1FC6B0E}" type="presOf" srcId="{DA818428-D7AC-4B49-A554-6A4E7A78DA30}" destId="{58860D7C-1422-944A-A301-3F61DD7841F1}" srcOrd="0" destOrd="0" presId="urn:microsoft.com/office/officeart/2016/7/layout/BasicLinearProcessNumbered"/>
    <dgm:cxn modelId="{EF7F9FFF-896D-3541-BEBF-DE45FE7DCB6A}" type="presOf" srcId="{765AB5F3-A105-4FBF-8483-944759511776}" destId="{5CEAAFDE-C0B1-7849-8650-C78F370410AA}" srcOrd="0" destOrd="0" presId="urn:microsoft.com/office/officeart/2016/7/layout/BasicLinearProcessNumbered"/>
    <dgm:cxn modelId="{5D7C746E-8CE4-6C40-800F-5F11C299A142}" type="presParOf" srcId="{7ACCC798-62E1-5343-BBFE-7514470E3CFC}" destId="{84645B1D-66B8-CA4D-91F0-C3E8EEBB59D2}" srcOrd="0" destOrd="0" presId="urn:microsoft.com/office/officeart/2016/7/layout/BasicLinearProcessNumbered"/>
    <dgm:cxn modelId="{9D51C18A-B477-084F-A02F-563054C4E869}" type="presParOf" srcId="{84645B1D-66B8-CA4D-91F0-C3E8EEBB59D2}" destId="{ADE516A7-D9C4-104F-9862-E7C3C80FE436}" srcOrd="0" destOrd="0" presId="urn:microsoft.com/office/officeart/2016/7/layout/BasicLinearProcessNumbered"/>
    <dgm:cxn modelId="{AD19C935-5B25-E045-8FD5-8E3F758EDF22}" type="presParOf" srcId="{84645B1D-66B8-CA4D-91F0-C3E8EEBB59D2}" destId="{74223C26-C36A-744F-9A26-121553B3E13C}" srcOrd="1" destOrd="0" presId="urn:microsoft.com/office/officeart/2016/7/layout/BasicLinearProcessNumbered"/>
    <dgm:cxn modelId="{86CC3194-192B-734A-BA01-C0F83944A309}" type="presParOf" srcId="{84645B1D-66B8-CA4D-91F0-C3E8EEBB59D2}" destId="{38421247-BCCC-3D43-8876-E0C5713298CD}" srcOrd="2" destOrd="0" presId="urn:microsoft.com/office/officeart/2016/7/layout/BasicLinearProcessNumbered"/>
    <dgm:cxn modelId="{DC71D163-9253-9343-AD15-B70598B24E94}" type="presParOf" srcId="{84645B1D-66B8-CA4D-91F0-C3E8EEBB59D2}" destId="{CABABFCC-519E-C34C-907C-9E825220E668}" srcOrd="3" destOrd="0" presId="urn:microsoft.com/office/officeart/2016/7/layout/BasicLinearProcessNumbered"/>
    <dgm:cxn modelId="{97B8955C-7324-D44E-97D4-816F514069CF}" type="presParOf" srcId="{7ACCC798-62E1-5343-BBFE-7514470E3CFC}" destId="{36910AEF-3A11-7D41-B331-E7462EB27CFF}" srcOrd="1" destOrd="0" presId="urn:microsoft.com/office/officeart/2016/7/layout/BasicLinearProcessNumbered"/>
    <dgm:cxn modelId="{CD64F5F0-E264-1F4B-ADC9-136AAD207B95}" type="presParOf" srcId="{7ACCC798-62E1-5343-BBFE-7514470E3CFC}" destId="{57E81F09-E246-5B41-8571-AA7B721F6087}" srcOrd="2" destOrd="0" presId="urn:microsoft.com/office/officeart/2016/7/layout/BasicLinearProcessNumbered"/>
    <dgm:cxn modelId="{93E0A487-7451-C944-9D17-0EDEE5B9809D}" type="presParOf" srcId="{57E81F09-E246-5B41-8571-AA7B721F6087}" destId="{A11A4566-7A25-6C43-8B6E-720AEA5D8FA5}" srcOrd="0" destOrd="0" presId="urn:microsoft.com/office/officeart/2016/7/layout/BasicLinearProcessNumbered"/>
    <dgm:cxn modelId="{34C636DD-707D-DE48-86D0-5933BF436F72}" type="presParOf" srcId="{57E81F09-E246-5B41-8571-AA7B721F6087}" destId="{5CEAAFDE-C0B1-7849-8650-C78F370410AA}" srcOrd="1" destOrd="0" presId="urn:microsoft.com/office/officeart/2016/7/layout/BasicLinearProcessNumbered"/>
    <dgm:cxn modelId="{4B7884D2-663A-8E4D-9AAA-2579E81FF29D}" type="presParOf" srcId="{57E81F09-E246-5B41-8571-AA7B721F6087}" destId="{2F35AB9F-99B9-CE44-ABBA-85583646AFE2}" srcOrd="2" destOrd="0" presId="urn:microsoft.com/office/officeart/2016/7/layout/BasicLinearProcessNumbered"/>
    <dgm:cxn modelId="{EB057602-B724-1B40-9ECF-63B264BBFD5E}" type="presParOf" srcId="{57E81F09-E246-5B41-8571-AA7B721F6087}" destId="{16566519-FD83-6846-9F7A-E16267B63FE7}" srcOrd="3" destOrd="0" presId="urn:microsoft.com/office/officeart/2016/7/layout/BasicLinearProcessNumbered"/>
    <dgm:cxn modelId="{07B0DF2B-0F6E-C341-88F0-5345BEDE4986}" type="presParOf" srcId="{7ACCC798-62E1-5343-BBFE-7514470E3CFC}" destId="{CE5B6865-3359-8848-8487-272D77FC7041}" srcOrd="3" destOrd="0" presId="urn:microsoft.com/office/officeart/2016/7/layout/BasicLinearProcessNumbered"/>
    <dgm:cxn modelId="{EDF013E2-AF51-3747-AD7D-81A44A854FB7}" type="presParOf" srcId="{7ACCC798-62E1-5343-BBFE-7514470E3CFC}" destId="{A4EB1FD9-3F9C-0D4B-8E2F-D087FEC10516}" srcOrd="4" destOrd="0" presId="urn:microsoft.com/office/officeart/2016/7/layout/BasicLinearProcessNumbered"/>
    <dgm:cxn modelId="{58E070DA-B6C0-6B4B-8AEB-CD0EC96EC45C}" type="presParOf" srcId="{A4EB1FD9-3F9C-0D4B-8E2F-D087FEC10516}" destId="{2B7A5B7F-7C2D-A244-842B-BC39F6A9FAAC}" srcOrd="0" destOrd="0" presId="urn:microsoft.com/office/officeart/2016/7/layout/BasicLinearProcessNumbered"/>
    <dgm:cxn modelId="{D03ED7D7-CFE7-3E4A-AC0E-E828D9357532}" type="presParOf" srcId="{A4EB1FD9-3F9C-0D4B-8E2F-D087FEC10516}" destId="{58860D7C-1422-944A-A301-3F61DD7841F1}" srcOrd="1" destOrd="0" presId="urn:microsoft.com/office/officeart/2016/7/layout/BasicLinearProcessNumbered"/>
    <dgm:cxn modelId="{C678CDFA-D9D0-0B46-979B-F370CEEDDD10}" type="presParOf" srcId="{A4EB1FD9-3F9C-0D4B-8E2F-D087FEC10516}" destId="{322F04F4-20DC-F44C-A77C-FC12DDC20128}" srcOrd="2" destOrd="0" presId="urn:microsoft.com/office/officeart/2016/7/layout/BasicLinearProcessNumbered"/>
    <dgm:cxn modelId="{BE084D12-3FD6-B844-A50B-5F63FFCA3AA1}" type="presParOf" srcId="{A4EB1FD9-3F9C-0D4B-8E2F-D087FEC10516}" destId="{4E4B59BD-C033-544A-A2B9-ADA378187464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E516A7-D9C4-104F-9862-E7C3C80FE436}">
      <dsp:nvSpPr>
        <dsp:cNvPr id="0" name=""/>
        <dsp:cNvSpPr/>
      </dsp:nvSpPr>
      <dsp:spPr>
        <a:xfrm>
          <a:off x="0" y="0"/>
          <a:ext cx="3188579" cy="300888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594" tIns="330200" rIns="248594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kern="1200"/>
            <a:t>Understand vulnerabilities and how they are rated and reported</a:t>
          </a:r>
          <a:endParaRPr lang="en-US" sz="2100" kern="1200"/>
        </a:p>
      </dsp:txBody>
      <dsp:txXfrm>
        <a:off x="0" y="1143375"/>
        <a:ext cx="3188579" cy="1805329"/>
      </dsp:txXfrm>
    </dsp:sp>
    <dsp:sp modelId="{74223C26-C36A-744F-9A26-121553B3E13C}">
      <dsp:nvSpPr>
        <dsp:cNvPr id="0" name=""/>
        <dsp:cNvSpPr/>
      </dsp:nvSpPr>
      <dsp:spPr>
        <a:xfrm>
          <a:off x="1142957" y="300888"/>
          <a:ext cx="902664" cy="90266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375" tIns="12700" rIns="70375" bIns="1270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1</a:t>
          </a:r>
        </a:p>
      </dsp:txBody>
      <dsp:txXfrm>
        <a:off x="1275149" y="433080"/>
        <a:ext cx="638280" cy="638280"/>
      </dsp:txXfrm>
    </dsp:sp>
    <dsp:sp modelId="{38421247-BCCC-3D43-8876-E0C5713298CD}">
      <dsp:nvSpPr>
        <dsp:cNvPr id="0" name=""/>
        <dsp:cNvSpPr/>
      </dsp:nvSpPr>
      <dsp:spPr>
        <a:xfrm>
          <a:off x="0" y="3008810"/>
          <a:ext cx="3188579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1A4566-7A25-6C43-8B6E-720AEA5D8FA5}">
      <dsp:nvSpPr>
        <dsp:cNvPr id="0" name=""/>
        <dsp:cNvSpPr/>
      </dsp:nvSpPr>
      <dsp:spPr>
        <a:xfrm>
          <a:off x="3507436" y="0"/>
          <a:ext cx="3188579" cy="300888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594" tIns="330200" rIns="248594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kern="1200"/>
            <a:t>Know the OWASP top 10 vulnerabilities</a:t>
          </a:r>
          <a:endParaRPr lang="en-US" sz="2100" kern="1200"/>
        </a:p>
      </dsp:txBody>
      <dsp:txXfrm>
        <a:off x="3507436" y="1143375"/>
        <a:ext cx="3188579" cy="1805329"/>
      </dsp:txXfrm>
    </dsp:sp>
    <dsp:sp modelId="{5CEAAFDE-C0B1-7849-8650-C78F370410AA}">
      <dsp:nvSpPr>
        <dsp:cNvPr id="0" name=""/>
        <dsp:cNvSpPr/>
      </dsp:nvSpPr>
      <dsp:spPr>
        <a:xfrm>
          <a:off x="4650394" y="300888"/>
          <a:ext cx="902664" cy="90266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375" tIns="12700" rIns="70375" bIns="1270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2</a:t>
          </a:r>
        </a:p>
      </dsp:txBody>
      <dsp:txXfrm>
        <a:off x="4782586" y="433080"/>
        <a:ext cx="638280" cy="638280"/>
      </dsp:txXfrm>
    </dsp:sp>
    <dsp:sp modelId="{2F35AB9F-99B9-CE44-ABBA-85583646AFE2}">
      <dsp:nvSpPr>
        <dsp:cNvPr id="0" name=""/>
        <dsp:cNvSpPr/>
      </dsp:nvSpPr>
      <dsp:spPr>
        <a:xfrm>
          <a:off x="3507436" y="3008810"/>
          <a:ext cx="3188579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7A5B7F-7C2D-A244-842B-BC39F6A9FAAC}">
      <dsp:nvSpPr>
        <dsp:cNvPr id="0" name=""/>
        <dsp:cNvSpPr/>
      </dsp:nvSpPr>
      <dsp:spPr>
        <a:xfrm>
          <a:off x="7014873" y="0"/>
          <a:ext cx="3188579" cy="300888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594" tIns="330200" rIns="248594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kern="1200"/>
            <a:t>Understand how vulnerabilities can be mitigated using controls</a:t>
          </a:r>
          <a:endParaRPr lang="en-US" sz="2100" kern="1200"/>
        </a:p>
      </dsp:txBody>
      <dsp:txXfrm>
        <a:off x="7014873" y="1143375"/>
        <a:ext cx="3188579" cy="1805329"/>
      </dsp:txXfrm>
    </dsp:sp>
    <dsp:sp modelId="{58860D7C-1422-944A-A301-3F61DD7841F1}">
      <dsp:nvSpPr>
        <dsp:cNvPr id="0" name=""/>
        <dsp:cNvSpPr/>
      </dsp:nvSpPr>
      <dsp:spPr>
        <a:xfrm>
          <a:off x="8157831" y="300888"/>
          <a:ext cx="902664" cy="90266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375" tIns="12700" rIns="70375" bIns="1270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3</a:t>
          </a:r>
        </a:p>
      </dsp:txBody>
      <dsp:txXfrm>
        <a:off x="8290023" y="433080"/>
        <a:ext cx="638280" cy="638280"/>
      </dsp:txXfrm>
    </dsp:sp>
    <dsp:sp modelId="{322F04F4-20DC-F44C-A77C-FC12DDC20128}">
      <dsp:nvSpPr>
        <dsp:cNvPr id="0" name=""/>
        <dsp:cNvSpPr/>
      </dsp:nvSpPr>
      <dsp:spPr>
        <a:xfrm>
          <a:off x="7014873" y="3008810"/>
          <a:ext cx="3188579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6D7260-B7E4-B548-BD1F-84ED14536037}" type="datetimeFigureOut">
              <a:rPr lang="en-AU" smtClean="0"/>
              <a:t>8/8/2024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30C05-EF6C-9847-8923-580D76870F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3409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090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171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5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7229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4648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530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5711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96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992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118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894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988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5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96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986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6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79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3989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9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5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nvd.nist.gov/" TargetMode="External"/><Relationship Id="rId2" Type="http://schemas.openxmlformats.org/officeDocument/2006/relationships/hyperlink" Target="https://cve.mitre.org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vuldb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8E16CA-BF32-4E68-AAAF-189A3408C6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986" b="17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4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271651" y="1762886"/>
            <a:ext cx="7656919" cy="3332229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F2B5DE-6445-CC49-9F8E-7C9072991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0733" y="2074339"/>
            <a:ext cx="7219954" cy="1828801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CITS1003 Introduction to Cybersecurity</a:t>
            </a:r>
            <a:br>
              <a:rPr lang="en-US" sz="4800" dirty="0"/>
            </a:br>
            <a:r>
              <a:rPr lang="en-US" sz="4800" dirty="0"/>
              <a:t>[6] Vulnerabilities and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04B053-88E2-6F47-B5CB-F0B21DD68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0733" y="3903138"/>
            <a:ext cx="7219954" cy="10498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0D1FF"/>
                </a:solidFill>
              </a:rPr>
              <a:t>Dr David Glance</a:t>
            </a:r>
          </a:p>
        </p:txBody>
      </p:sp>
    </p:spTree>
    <p:extLst>
      <p:ext uri="{BB962C8B-B14F-4D97-AF65-F5344CB8AC3E}">
        <p14:creationId xmlns:p14="http://schemas.microsoft.com/office/powerpoint/2010/main" val="1077586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6900" indent="0">
              <a:buNone/>
            </a:pPr>
            <a:r>
              <a:rPr lang="en-AU" sz="1800" dirty="0" err="1">
                <a:latin typeface="Courier" pitchFamily="2" charset="0"/>
              </a:rPr>
              <a:t>AusCERT</a:t>
            </a:r>
            <a:r>
              <a:rPr lang="en-AU" sz="1800" dirty="0">
                <a:latin typeface="Courier" pitchFamily="2" charset="0"/>
              </a:rPr>
              <a:t> Security Bulletin Summary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Product: </a:t>
            </a:r>
            <a:r>
              <a:rPr lang="en-AU" sz="1800" dirty="0" err="1">
                <a:latin typeface="Courier" pitchFamily="2" charset="0"/>
              </a:rPr>
              <a:t>SpamAssassin</a:t>
            </a:r>
            <a:r>
              <a:rPr lang="en-AU" sz="1800" dirty="0">
                <a:latin typeface="Courier" pitchFamily="2" charset="0"/>
              </a:rPr>
              <a:t>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Publisher: Ubuntu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Operating System: Ubuntu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Impact/Access: Execute Arbitrary Code/Commands -- Remote/Unauthenticated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Resolution: Patch/Upgrade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CVE Names: CVE-2020-1946 </a:t>
            </a:r>
          </a:p>
          <a:p>
            <a:pPr marL="36900" indent="0">
              <a:buNone/>
            </a:pPr>
            <a:r>
              <a:rPr lang="en-AU" sz="1800" dirty="0" err="1">
                <a:latin typeface="Courier" pitchFamily="2" charset="0"/>
              </a:rPr>
              <a:t>SpamAssassin</a:t>
            </a:r>
            <a:r>
              <a:rPr lang="en-AU" sz="1800" dirty="0">
                <a:latin typeface="Courier" pitchFamily="2" charset="0"/>
              </a:rPr>
              <a:t> vulnerability 01 April 2021 </a:t>
            </a:r>
          </a:p>
          <a:p>
            <a:pPr marL="36900" indent="0">
              <a:buNone/>
            </a:pPr>
            <a:r>
              <a:rPr lang="en-AU" sz="1800" dirty="0" err="1">
                <a:latin typeface="Courier" pitchFamily="2" charset="0"/>
              </a:rPr>
              <a:t>SpamAssassin</a:t>
            </a:r>
            <a:r>
              <a:rPr lang="en-AU" sz="1800" dirty="0">
                <a:latin typeface="Courier" pitchFamily="2" charset="0"/>
              </a:rPr>
              <a:t> could be made to run programs if it opened a specially crafted file.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Releases o Ubuntu 20.04 LTS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606902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28336"/>
            <a:ext cx="10353762" cy="1257300"/>
          </a:xfrm>
        </p:spPr>
        <p:txBody>
          <a:bodyPr/>
          <a:lstStyle/>
          <a:p>
            <a:r>
              <a:rPr lang="en-AU" dirty="0"/>
              <a:t>Example NVD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C3E16FF-1267-7D40-A2E6-6796AA303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19" y="1364886"/>
            <a:ext cx="10546976" cy="491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835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Network Vulnerabilities and Attacks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>
                <a:effectLst/>
              </a:rPr>
              <a:t>Vulnerabilities that directly involve networks and their protocols:</a:t>
            </a:r>
          </a:p>
          <a:p>
            <a:pPr lvl="1"/>
            <a:r>
              <a:rPr lang="en-AU" dirty="0">
                <a:effectLst/>
              </a:rPr>
              <a:t>Network traffic is vulnerable to interception, being read and manipulated</a:t>
            </a:r>
          </a:p>
          <a:p>
            <a:pPr lvl="1"/>
            <a:r>
              <a:rPr lang="en-AU" dirty="0">
                <a:effectLst/>
              </a:rPr>
              <a:t>Network services are vulnerable to poor availability by being overloaded</a:t>
            </a:r>
          </a:p>
          <a:p>
            <a:r>
              <a:rPr lang="en-AU" dirty="0">
                <a:effectLst/>
              </a:rPr>
              <a:t>Sniffing: listening to traffic on a wired or wireless network (</a:t>
            </a:r>
            <a:r>
              <a:rPr lang="en-AU" dirty="0" err="1">
                <a:effectLst/>
              </a:rPr>
              <a:t>WiFi</a:t>
            </a:r>
            <a:r>
              <a:rPr lang="en-AU" dirty="0">
                <a:effectLst/>
              </a:rPr>
              <a:t>, Bluetooth, NFC)</a:t>
            </a:r>
          </a:p>
          <a:p>
            <a:pPr lvl="1"/>
            <a:r>
              <a:rPr lang="en-AU" dirty="0">
                <a:effectLst/>
              </a:rPr>
              <a:t>May involve a “man-in-the-middle” attack</a:t>
            </a:r>
          </a:p>
          <a:p>
            <a:pPr lvl="1"/>
            <a:r>
              <a:rPr lang="en-AU" dirty="0">
                <a:effectLst/>
              </a:rPr>
              <a:t>Wireless can be passively sniffed because it is broadcast</a:t>
            </a:r>
          </a:p>
          <a:p>
            <a:r>
              <a:rPr lang="en-AU" dirty="0">
                <a:effectLst/>
              </a:rPr>
              <a:t>Spoofing: altering communications to pretend to be a different sender</a:t>
            </a:r>
          </a:p>
          <a:p>
            <a:pPr lvl="1"/>
            <a:r>
              <a:rPr lang="en-AU" dirty="0">
                <a:effectLst/>
              </a:rPr>
              <a:t>e.g. Caller ID on an SMS or phone call, senders of emails</a:t>
            </a:r>
          </a:p>
          <a:p>
            <a:pPr lvl="1"/>
            <a:r>
              <a:rPr lang="en-AU" dirty="0">
                <a:effectLst/>
              </a:rPr>
              <a:t>Usually done at the network level altering TCP/IP packets </a:t>
            </a:r>
          </a:p>
          <a:p>
            <a:pPr lvl="1"/>
            <a:r>
              <a:rPr lang="en-AU" dirty="0">
                <a:effectLst/>
              </a:rPr>
              <a:t>Part of a man-in-the-middle attack </a:t>
            </a: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780227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Network Vulnerabilities and Attacks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AU" dirty="0">
                <a:effectLst/>
              </a:rPr>
              <a:t>Denial of service</a:t>
            </a:r>
          </a:p>
          <a:p>
            <a:pPr lvl="2"/>
            <a:r>
              <a:rPr lang="en-AU" dirty="0">
                <a:effectLst/>
              </a:rPr>
              <a:t>Flooding a service with fake requests so that real users can not access the service</a:t>
            </a:r>
          </a:p>
          <a:p>
            <a:pPr lvl="1"/>
            <a:r>
              <a:rPr lang="en-AU" dirty="0">
                <a:effectLst/>
              </a:rPr>
              <a:t>Distributed Denial of Service (DDoS)</a:t>
            </a:r>
          </a:p>
          <a:p>
            <a:pPr lvl="2"/>
            <a:r>
              <a:rPr lang="en-AU" dirty="0">
                <a:effectLst/>
              </a:rPr>
              <a:t>Using many sources for denial of service attacks including Internet of Things (IoT) devices</a:t>
            </a:r>
          </a:p>
          <a:p>
            <a:pPr lvl="1"/>
            <a:r>
              <a:rPr lang="en-AU" dirty="0">
                <a:effectLst/>
              </a:rPr>
              <a:t>Man-in-the-middle attacks</a:t>
            </a:r>
          </a:p>
          <a:p>
            <a:pPr lvl="2"/>
            <a:r>
              <a:rPr lang="en-AU" dirty="0">
                <a:effectLst/>
              </a:rPr>
              <a:t>Intercept network traffic to sniff the packets before passing them to the legitimate destination or to a destination under the attacker’s control</a:t>
            </a:r>
          </a:p>
          <a:p>
            <a:pPr lvl="1"/>
            <a:r>
              <a:rPr lang="en-AU" dirty="0">
                <a:effectLst/>
              </a:rPr>
              <a:t>Hacking: Initial Access and Lateral Movement </a:t>
            </a:r>
          </a:p>
          <a:p>
            <a:pPr lvl="2"/>
            <a:r>
              <a:rPr lang="en-AU" dirty="0">
                <a:effectLst/>
              </a:rPr>
              <a:t>Access a machine through the use of remote access services or through exploitation of vulnerabilities in a network service</a:t>
            </a:r>
          </a:p>
          <a:p>
            <a:pPr lvl="2"/>
            <a:r>
              <a:rPr lang="en-AU" dirty="0">
                <a:effectLst/>
              </a:rPr>
              <a:t>Use a machine to “pivot” to other machines on the same, or different networks</a:t>
            </a: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709771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Network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>
              <a:effectLst/>
            </a:endParaRPr>
          </a:p>
          <a:p>
            <a:endParaRPr lang="en-A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2C96AD-7382-0D47-898A-7B0DECC2D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8407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CCEB25-E2E3-481F-A03A-19767D3E7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AU" sz="2800" dirty="0"/>
              <a:t>Network Sniffing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078749" cy="4058751"/>
          </a:xfrm>
        </p:spPr>
        <p:txBody>
          <a:bodyPr anchor="t">
            <a:normAutofit/>
          </a:bodyPr>
          <a:lstStyle/>
          <a:p>
            <a:r>
              <a:rPr lang="en-AU" sz="1600" dirty="0">
                <a:effectLst/>
              </a:rPr>
              <a:t>This 7 year old took 11 minutes to hack the </a:t>
            </a:r>
            <a:r>
              <a:rPr lang="en-AU" sz="1600" dirty="0" err="1">
                <a:effectLst/>
              </a:rPr>
              <a:t>WiFi</a:t>
            </a:r>
            <a:r>
              <a:rPr lang="en-AU" sz="1600" dirty="0">
                <a:effectLst/>
              </a:rPr>
              <a:t> in a Café after watching the </a:t>
            </a:r>
            <a:r>
              <a:rPr lang="en-AU" sz="1600" dirty="0" err="1">
                <a:effectLst/>
              </a:rPr>
              <a:t>howto</a:t>
            </a:r>
            <a:r>
              <a:rPr lang="en-AU" sz="1600" dirty="0">
                <a:effectLst/>
              </a:rPr>
              <a:t> on YouTube</a:t>
            </a:r>
          </a:p>
          <a:p>
            <a:endParaRPr lang="en-AU" sz="1600" dirty="0">
              <a:effectLst/>
            </a:endParaRPr>
          </a:p>
          <a:p>
            <a:endParaRPr lang="en-AU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 descr="A person sitting at a table with a computer and a glass of milk&#10;&#10;Description automatically generated with low confidence">
            <a:extLst>
              <a:ext uri="{FF2B5EF4-FFF2-40B4-BE49-F238E27FC236}">
                <a16:creationId xmlns:a16="http://schemas.microsoft.com/office/drawing/2014/main" id="{31A1BD2E-788E-BC4D-8E3F-AA299218CA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92" r="14441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82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Web Vulnerabilities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AU" dirty="0">
                <a:effectLst/>
              </a:rPr>
              <a:t>Some of the most common applications we use are web applications that are run by web servers. Examples include:</a:t>
            </a:r>
          </a:p>
          <a:p>
            <a:pPr lvl="1"/>
            <a:r>
              <a:rPr lang="en-AU" dirty="0">
                <a:effectLst/>
              </a:rPr>
              <a:t>Banking website</a:t>
            </a:r>
          </a:p>
          <a:p>
            <a:pPr lvl="1"/>
            <a:r>
              <a:rPr lang="en-AU" dirty="0">
                <a:effectLst/>
              </a:rPr>
              <a:t>Netflix</a:t>
            </a:r>
          </a:p>
          <a:p>
            <a:pPr lvl="1"/>
            <a:r>
              <a:rPr lang="en-AU" dirty="0">
                <a:effectLst/>
              </a:rPr>
              <a:t>Amazon</a:t>
            </a:r>
          </a:p>
          <a:p>
            <a:r>
              <a:rPr lang="en-AU" dirty="0">
                <a:effectLst/>
              </a:rPr>
              <a:t>They communicate with browsers and send code and media to display. </a:t>
            </a:r>
          </a:p>
          <a:p>
            <a:r>
              <a:rPr lang="en-AU" dirty="0">
                <a:effectLst/>
              </a:rPr>
              <a:t>Some functionality is run on the browser, but important things like “transfer this money to my friend” are done on the server</a:t>
            </a:r>
          </a:p>
          <a:p>
            <a:r>
              <a:rPr lang="en-AU" dirty="0">
                <a:effectLst/>
              </a:rPr>
              <a:t>There are numerous places where vulnerabilities can exist and there are common ones that occur</a:t>
            </a: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338659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OWASP Top 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>
                <a:effectLst/>
              </a:rPr>
              <a:t>Open Web Application Security project maintains a list of top 10 vulnerabilities:</a:t>
            </a:r>
          </a:p>
          <a:p>
            <a:r>
              <a:rPr lang="en-AU" sz="2000" dirty="0"/>
              <a:t>They can be split into the following types of error:</a:t>
            </a:r>
          </a:p>
          <a:p>
            <a:pPr lvl="1"/>
            <a:r>
              <a:rPr lang="en-AU" sz="1800" dirty="0"/>
              <a:t>Programming errors</a:t>
            </a:r>
          </a:p>
          <a:p>
            <a:pPr lvl="2"/>
            <a:r>
              <a:rPr lang="en-AU" sz="1600" dirty="0"/>
              <a:t>Authentication</a:t>
            </a:r>
          </a:p>
          <a:p>
            <a:pPr lvl="2"/>
            <a:r>
              <a:rPr lang="en-AU" sz="1600" dirty="0"/>
              <a:t>Input sanitization: Injection, Cross-Site Scripting (XSS)</a:t>
            </a:r>
          </a:p>
          <a:p>
            <a:pPr lvl="2"/>
            <a:r>
              <a:rPr lang="en-AU" sz="1600" dirty="0"/>
              <a:t>Security and access</a:t>
            </a:r>
          </a:p>
          <a:p>
            <a:pPr lvl="1"/>
            <a:r>
              <a:rPr lang="en-AU" sz="1800" dirty="0"/>
              <a:t>Configuration errors</a:t>
            </a:r>
          </a:p>
          <a:p>
            <a:pPr lvl="2"/>
            <a:r>
              <a:rPr lang="en-AU" sz="1600" dirty="0"/>
              <a:t>Insufficient logging or monitoring</a:t>
            </a:r>
          </a:p>
          <a:p>
            <a:pPr lvl="2"/>
            <a:r>
              <a:rPr lang="en-AU" sz="1600" dirty="0"/>
              <a:t>Security configuration</a:t>
            </a:r>
          </a:p>
          <a:p>
            <a:pPr lvl="1"/>
            <a:r>
              <a:rPr lang="en-AU" sz="1800" dirty="0"/>
              <a:t>3</a:t>
            </a:r>
            <a:r>
              <a:rPr lang="en-AU" sz="1800" baseline="30000" dirty="0"/>
              <a:t>rd</a:t>
            </a:r>
            <a:r>
              <a:rPr lang="en-AU" sz="1800" dirty="0"/>
              <a:t> party programming errors</a:t>
            </a:r>
          </a:p>
          <a:p>
            <a:pPr lvl="2"/>
            <a:r>
              <a:rPr lang="en-AU" sz="1600" dirty="0"/>
              <a:t>Using components with known vulnerabilities	</a:t>
            </a:r>
          </a:p>
        </p:txBody>
      </p:sp>
    </p:spTree>
    <p:extLst>
      <p:ext uri="{BB962C8B-B14F-4D97-AF65-F5344CB8AC3E}">
        <p14:creationId xmlns:p14="http://schemas.microsoft.com/office/powerpoint/2010/main" val="4166698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Finding Vulnerabilities: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effectLst/>
              </a:rPr>
              <a:t>Vulnerability scanning</a:t>
            </a:r>
          </a:p>
          <a:p>
            <a:pPr lvl="1"/>
            <a:r>
              <a:rPr lang="en-AU" sz="1800" dirty="0">
                <a:effectLst/>
              </a:rPr>
              <a:t>Use tools that carry out an automated scan of the network and its services::</a:t>
            </a:r>
          </a:p>
          <a:p>
            <a:pPr lvl="2"/>
            <a:r>
              <a:rPr lang="en-AU" sz="1600" dirty="0">
                <a:effectLst/>
              </a:rPr>
              <a:t>nmap</a:t>
            </a:r>
          </a:p>
          <a:p>
            <a:pPr lvl="2"/>
            <a:r>
              <a:rPr lang="en-AU" sz="1600" dirty="0">
                <a:effectLst/>
              </a:rPr>
              <a:t>OpenVAS</a:t>
            </a:r>
          </a:p>
          <a:p>
            <a:pPr lvl="2"/>
            <a:r>
              <a:rPr lang="en-AU" sz="1600" dirty="0" err="1">
                <a:effectLst/>
              </a:rPr>
              <a:t>BurpSuite</a:t>
            </a:r>
            <a:endParaRPr lang="en-AU" sz="1600" dirty="0">
              <a:effectLst/>
            </a:endParaRPr>
          </a:p>
          <a:p>
            <a:pPr lvl="2"/>
            <a:r>
              <a:rPr lang="en-AU" sz="1600" dirty="0">
                <a:effectLst/>
              </a:rPr>
              <a:t>Nessus</a:t>
            </a:r>
          </a:p>
          <a:p>
            <a:pPr lvl="1"/>
            <a:r>
              <a:rPr lang="en-AU" sz="1800" dirty="0">
                <a:effectLst/>
              </a:rPr>
              <a:t>These will look for vulnerabilities based on a database. They rely on being able to version software  discovered accurately to be able to check if there are known vulnerabilities. i.e. it doesn’t try and exploit vulnerabilities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38949075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Finding Vulnerabilities: Penetration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>
                <a:effectLst/>
              </a:rPr>
              <a:t>Penetration Testing (Ethical Hacking)</a:t>
            </a:r>
          </a:p>
          <a:p>
            <a:pPr lvl="1"/>
            <a:r>
              <a:rPr lang="en-AU" sz="1800" dirty="0">
                <a:effectLst/>
              </a:rPr>
              <a:t>Professionals who use tools and their skills to look for vulnerabilities</a:t>
            </a:r>
          </a:p>
          <a:p>
            <a:pPr lvl="1"/>
            <a:r>
              <a:rPr lang="en-AU" sz="1800" dirty="0">
                <a:effectLst/>
              </a:rPr>
              <a:t>Will operate within an agreed scope regarding what they can and can’t do</a:t>
            </a:r>
          </a:p>
          <a:p>
            <a:pPr lvl="1"/>
            <a:r>
              <a:rPr lang="en-AU" sz="1800" dirty="0">
                <a:effectLst/>
              </a:rPr>
              <a:t>May be done as White Box, Grey Box or Black Box depending on how much information is provided about the network and the applications that are running on them</a:t>
            </a:r>
          </a:p>
          <a:p>
            <a:r>
              <a:rPr lang="en-AU" sz="2000" dirty="0">
                <a:effectLst/>
              </a:rPr>
              <a:t>Red Teams</a:t>
            </a:r>
          </a:p>
          <a:p>
            <a:pPr lvl="1"/>
            <a:r>
              <a:rPr lang="en-AU" sz="1800" dirty="0">
                <a:effectLst/>
              </a:rPr>
              <a:t>Teams of ethical hackers that will try and penetrate a network, sometimes adopting Tactics, Techniques and Procedures of known hacker groups</a:t>
            </a:r>
          </a:p>
          <a:p>
            <a:pPr lvl="1"/>
            <a:r>
              <a:rPr lang="en-AU" sz="1800" dirty="0">
                <a:effectLst/>
              </a:rPr>
              <a:t>They may operate against a Blue Team that tries to defend against the attack</a:t>
            </a:r>
          </a:p>
          <a:p>
            <a:pPr lvl="1"/>
            <a:r>
              <a:rPr lang="en-AU" sz="1800" dirty="0">
                <a:effectLst/>
              </a:rPr>
              <a:t>The purpose again is to highlight vulnerabilities</a:t>
            </a:r>
          </a:p>
          <a:p>
            <a:pPr lvl="1"/>
            <a:r>
              <a:rPr lang="en-AU" sz="1800" dirty="0">
                <a:effectLst/>
              </a:rPr>
              <a:t>Sometimes Blue and Red teams are combined to form Purple teams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842410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ctangle 69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6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4F01C5-5333-2248-B03B-703C97F7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05" y="845387"/>
            <a:ext cx="3470310" cy="10666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A unit about </a:t>
            </a:r>
            <a:r>
              <a:rPr lang="en-US" sz="2400" strike="sngStrike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cats</a:t>
            </a:r>
            <a:r>
              <a:rPr lang="en-US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 cybersecurity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4A9560-61A7-8541-B04F-4C1E6892BE66}"/>
              </a:ext>
            </a:extLst>
          </p:cNvPr>
          <p:cNvSpPr txBox="1"/>
          <p:nvPr/>
        </p:nvSpPr>
        <p:spPr>
          <a:xfrm>
            <a:off x="1039905" y="2147862"/>
            <a:ext cx="3405573" cy="3499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Cats generated by a Generative </a:t>
            </a:r>
            <a:r>
              <a:rPr lang="en-US" sz="1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Adverserial</a:t>
            </a: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Network (GAN)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https://</a:t>
            </a:r>
            <a:r>
              <a:rPr lang="en-US" sz="1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ajolicoeur.wordpress.com</a:t>
            </a: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/cats/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sz="1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1026" name="Picture 2" descr="train_37600">
            <a:extLst>
              <a:ext uri="{FF2B5EF4-FFF2-40B4-BE49-F238E27FC236}">
                <a16:creationId xmlns:a16="http://schemas.microsoft.com/office/drawing/2014/main" id="{8400257E-AA7C-504C-827D-85CF021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815340"/>
            <a:ext cx="5227320" cy="5227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2598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Implementing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1800" dirty="0"/>
              <a:t>Implement </a:t>
            </a:r>
            <a:r>
              <a:rPr lang="en-AU" sz="1800" dirty="0" err="1"/>
              <a:t>Defense</a:t>
            </a:r>
            <a:r>
              <a:rPr lang="en-AU" sz="1800" dirty="0"/>
              <a:t> in Depth: i.e. have multiple layers of controls that implement security at each level</a:t>
            </a:r>
          </a:p>
          <a:p>
            <a:r>
              <a:rPr lang="en-AU" sz="1800" dirty="0"/>
              <a:t>Traditionally, people implemented a perimeter firewall to protect company</a:t>
            </a:r>
          </a:p>
          <a:p>
            <a:pPr lvl="1"/>
            <a:r>
              <a:rPr lang="en-AU" sz="1600" dirty="0"/>
              <a:t>This doesn’t work so well when everyone is working remotely</a:t>
            </a:r>
          </a:p>
          <a:p>
            <a:r>
              <a:rPr lang="en-AU" sz="1800" dirty="0"/>
              <a:t>Partition the network into different functional concerns e.g. Departments in an organisation, servers from the administration network, staff from students.</a:t>
            </a:r>
          </a:p>
          <a:p>
            <a:r>
              <a:rPr lang="en-AU" sz="1800" dirty="0"/>
              <a:t>Externally facing services like web servers put into a DMZ (Demilitarized Zone)</a:t>
            </a:r>
          </a:p>
        </p:txBody>
      </p:sp>
    </p:spTree>
    <p:extLst>
      <p:ext uri="{BB962C8B-B14F-4D97-AF65-F5344CB8AC3E}">
        <p14:creationId xmlns:p14="http://schemas.microsoft.com/office/powerpoint/2010/main" val="2236901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Network DMZ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1800" dirty="0"/>
          </a:p>
        </p:txBody>
      </p:sp>
      <p:pic>
        <p:nvPicPr>
          <p:cNvPr id="5" name="Graphic 4" descr="Cloud outline">
            <a:extLst>
              <a:ext uri="{FF2B5EF4-FFF2-40B4-BE49-F238E27FC236}">
                <a16:creationId xmlns:a16="http://schemas.microsoft.com/office/drawing/2014/main" id="{6A9F967F-F847-8743-9D47-32AFE6D09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93933" y="3618101"/>
            <a:ext cx="1280984" cy="1280984"/>
          </a:xfrm>
          <a:prstGeom prst="rect">
            <a:avLst/>
          </a:prstGeom>
        </p:spPr>
      </p:pic>
      <p:pic>
        <p:nvPicPr>
          <p:cNvPr id="6" name="Graphic 5" descr="Programmer female outline">
            <a:extLst>
              <a:ext uri="{FF2B5EF4-FFF2-40B4-BE49-F238E27FC236}">
                <a16:creationId xmlns:a16="http://schemas.microsoft.com/office/drawing/2014/main" id="{D1D2415A-BADB-7A4C-A210-3CC6EF65BC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34078" y="3118996"/>
            <a:ext cx="914400" cy="914400"/>
          </a:xfrm>
          <a:prstGeom prst="rect">
            <a:avLst/>
          </a:prstGeom>
        </p:spPr>
      </p:pic>
      <p:pic>
        <p:nvPicPr>
          <p:cNvPr id="7" name="Graphic 6" descr="Programmer female outline">
            <a:extLst>
              <a:ext uri="{FF2B5EF4-FFF2-40B4-BE49-F238E27FC236}">
                <a16:creationId xmlns:a16="http://schemas.microsoft.com/office/drawing/2014/main" id="{53114261-D7D5-0541-AF46-F39FE2C454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71416" y="3118996"/>
            <a:ext cx="914400" cy="9144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3D78C7-DFD1-5142-AF9D-6F9ECD11D35D}"/>
              </a:ext>
            </a:extLst>
          </p:cNvPr>
          <p:cNvCxnSpPr>
            <a:cxnSpLocks/>
            <a:stCxn id="7" idx="2"/>
            <a:endCxn id="5" idx="3"/>
          </p:cNvCxnSpPr>
          <p:nvPr/>
        </p:nvCxnSpPr>
        <p:spPr>
          <a:xfrm flipH="1">
            <a:off x="9074917" y="4033396"/>
            <a:ext cx="353699" cy="225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E32CEF9-35B5-1B49-B5F3-D4CC9E0B70E8}"/>
              </a:ext>
            </a:extLst>
          </p:cNvPr>
          <p:cNvCxnSpPr>
            <a:cxnSpLocks/>
          </p:cNvCxnSpPr>
          <p:nvPr/>
        </p:nvCxnSpPr>
        <p:spPr>
          <a:xfrm flipH="1">
            <a:off x="1823592" y="4399981"/>
            <a:ext cx="1932862" cy="123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9FA108C-C3A0-E443-BB42-BC5343AA6EB4}"/>
              </a:ext>
            </a:extLst>
          </p:cNvPr>
          <p:cNvCxnSpPr>
            <a:cxnSpLocks/>
          </p:cNvCxnSpPr>
          <p:nvPr/>
        </p:nvCxnSpPr>
        <p:spPr>
          <a:xfrm flipH="1">
            <a:off x="1823592" y="4432928"/>
            <a:ext cx="1932862" cy="103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D9B6966-A2CB-0240-8AE0-1C7038CF081C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2091278" y="4033396"/>
            <a:ext cx="0" cy="3501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28EB6C9-DC09-A849-9DE4-DF1556543D49}"/>
              </a:ext>
            </a:extLst>
          </p:cNvPr>
          <p:cNvSpPr txBox="1"/>
          <p:nvPr/>
        </p:nvSpPr>
        <p:spPr>
          <a:xfrm>
            <a:off x="1100744" y="2749664"/>
            <a:ext cx="219337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AU" dirty="0"/>
              <a:t>Company Employee</a:t>
            </a:r>
          </a:p>
        </p:txBody>
      </p:sp>
      <p:pic>
        <p:nvPicPr>
          <p:cNvPr id="14" name="Content Placeholder 4" descr="Server outline">
            <a:extLst>
              <a:ext uri="{FF2B5EF4-FFF2-40B4-BE49-F238E27FC236}">
                <a16:creationId xmlns:a16="http://schemas.microsoft.com/office/drawing/2014/main" id="{51117782-C187-C448-8970-3D79FBC9B9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66189" y="3289191"/>
            <a:ext cx="1362718" cy="136271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D807C2E-7F72-AA42-8095-794DBD0CF11E}"/>
              </a:ext>
            </a:extLst>
          </p:cNvPr>
          <p:cNvGrpSpPr/>
          <p:nvPr/>
        </p:nvGrpSpPr>
        <p:grpSpPr>
          <a:xfrm>
            <a:off x="3690973" y="3926305"/>
            <a:ext cx="914400" cy="914400"/>
            <a:chOff x="5327821" y="5159501"/>
            <a:chExt cx="914400" cy="914400"/>
          </a:xfrm>
        </p:grpSpPr>
        <p:pic>
          <p:nvPicPr>
            <p:cNvPr id="16" name="Graphic 15" descr="Full Brick Wall outline">
              <a:extLst>
                <a:ext uri="{FF2B5EF4-FFF2-40B4-BE49-F238E27FC236}">
                  <a16:creationId xmlns:a16="http://schemas.microsoft.com/office/drawing/2014/main" id="{0764D91D-08BF-8043-8955-7BD5C005F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7821" y="5159501"/>
              <a:ext cx="914400" cy="914400"/>
            </a:xfrm>
            <a:prstGeom prst="rect">
              <a:avLst/>
            </a:prstGeom>
          </p:spPr>
        </p:pic>
        <p:pic>
          <p:nvPicPr>
            <p:cNvPr id="17" name="Graphic 16" descr="Fire outline">
              <a:extLst>
                <a:ext uri="{FF2B5EF4-FFF2-40B4-BE49-F238E27FC236}">
                  <a16:creationId xmlns:a16="http://schemas.microsoft.com/office/drawing/2014/main" id="{2CF00A7C-2492-2743-B056-1481213A8C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538128" y="5411713"/>
              <a:ext cx="493785" cy="493785"/>
            </a:xfrm>
            <a:prstGeom prst="rect">
              <a:avLst/>
            </a:prstGeom>
          </p:spPr>
        </p:pic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E9F3AFB-3CB9-3745-9AFC-C4E9F6F335CB}"/>
              </a:ext>
            </a:extLst>
          </p:cNvPr>
          <p:cNvCxnSpPr>
            <a:cxnSpLocks/>
          </p:cNvCxnSpPr>
          <p:nvPr/>
        </p:nvCxnSpPr>
        <p:spPr>
          <a:xfrm flipH="1">
            <a:off x="6754327" y="4387255"/>
            <a:ext cx="1039606" cy="24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C582E8C-5CD2-BB49-9525-8C69AEE205BE}"/>
              </a:ext>
            </a:extLst>
          </p:cNvPr>
          <p:cNvCxnSpPr>
            <a:cxnSpLocks/>
          </p:cNvCxnSpPr>
          <p:nvPr/>
        </p:nvCxnSpPr>
        <p:spPr>
          <a:xfrm flipH="1" flipV="1">
            <a:off x="6764939" y="4421416"/>
            <a:ext cx="1028994" cy="39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3ECCF65-9EF7-6E4C-BBC5-C46705D2E4AC}"/>
              </a:ext>
            </a:extLst>
          </p:cNvPr>
          <p:cNvGrpSpPr/>
          <p:nvPr/>
        </p:nvGrpSpPr>
        <p:grpSpPr>
          <a:xfrm>
            <a:off x="5889723" y="3917698"/>
            <a:ext cx="914400" cy="914400"/>
            <a:chOff x="5327821" y="5159501"/>
            <a:chExt cx="914400" cy="914400"/>
          </a:xfrm>
        </p:grpSpPr>
        <p:pic>
          <p:nvPicPr>
            <p:cNvPr id="21" name="Graphic 20" descr="Full Brick Wall outline">
              <a:extLst>
                <a:ext uri="{FF2B5EF4-FFF2-40B4-BE49-F238E27FC236}">
                  <a16:creationId xmlns:a16="http://schemas.microsoft.com/office/drawing/2014/main" id="{BDFF4BD4-7BEF-7D4E-AC81-FC0C2C0F0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7821" y="5159501"/>
              <a:ext cx="914400" cy="914400"/>
            </a:xfrm>
            <a:prstGeom prst="rect">
              <a:avLst/>
            </a:prstGeom>
          </p:spPr>
        </p:pic>
        <p:pic>
          <p:nvPicPr>
            <p:cNvPr id="22" name="Graphic 21" descr="Fire outline">
              <a:extLst>
                <a:ext uri="{FF2B5EF4-FFF2-40B4-BE49-F238E27FC236}">
                  <a16:creationId xmlns:a16="http://schemas.microsoft.com/office/drawing/2014/main" id="{B55DAEC0-98AC-774F-8949-FE38476E9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538128" y="5411713"/>
              <a:ext cx="493785" cy="493785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D383AC1-72CB-AD45-82C9-AFAD37743C83}"/>
              </a:ext>
            </a:extLst>
          </p:cNvPr>
          <p:cNvSpPr txBox="1"/>
          <p:nvPr/>
        </p:nvSpPr>
        <p:spPr>
          <a:xfrm>
            <a:off x="4920083" y="4547891"/>
            <a:ext cx="6837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AU" dirty="0"/>
              <a:t>DMZ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A01D35-1112-0A4B-8875-FEE4E8AADD28}"/>
              </a:ext>
            </a:extLst>
          </p:cNvPr>
          <p:cNvSpPr txBox="1"/>
          <p:nvPr/>
        </p:nvSpPr>
        <p:spPr>
          <a:xfrm>
            <a:off x="4416473" y="3021904"/>
            <a:ext cx="196694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AU" dirty="0" err="1"/>
              <a:t>www.uwa.edu.au</a:t>
            </a:r>
            <a:endParaRPr lang="en-AU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8A0C12-8F5B-3447-8BEB-74D5B4270267}"/>
              </a:ext>
            </a:extLst>
          </p:cNvPr>
          <p:cNvSpPr txBox="1"/>
          <p:nvPr/>
        </p:nvSpPr>
        <p:spPr>
          <a:xfrm>
            <a:off x="9074917" y="2749664"/>
            <a:ext cx="106534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AU" dirty="0"/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944767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sz="1800" dirty="0"/>
              <a:t>Computers are built up using a secure baseline image: configuration of Windows (for example) that has default user, system and security settings, certain software profiles</a:t>
            </a:r>
          </a:p>
          <a:p>
            <a:r>
              <a:rPr lang="en-AU" sz="1800" dirty="0"/>
              <a:t>Can implement Australian Signals Directorate (ASD) Essential Eight: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Application control: prevent the execution of unapproved/malicious  programs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Configure Microsoft Office macro settings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Restrict administration privileges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Multi-factor Authentication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Daily backups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Patching applications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Application hardening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Patch Operating Systems </a:t>
            </a:r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9293881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Application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sz="1800" dirty="0"/>
              <a:t>Vulnerability</a:t>
            </a:r>
          </a:p>
          <a:p>
            <a:pPr lvl="1"/>
            <a:r>
              <a:rPr lang="en-AU" sz="1600" dirty="0"/>
              <a:t>Windows has a variety of scripting languages that can be used for malicious purposes</a:t>
            </a:r>
          </a:p>
          <a:p>
            <a:pPr lvl="1"/>
            <a:r>
              <a:rPr lang="en-AU" sz="1600" dirty="0"/>
              <a:t>They can be run from the command line applications </a:t>
            </a:r>
            <a:r>
              <a:rPr lang="en-AU" sz="1600" dirty="0" err="1"/>
              <a:t>cmd.exe</a:t>
            </a:r>
            <a:r>
              <a:rPr lang="en-AU" sz="1600" dirty="0"/>
              <a:t>, </a:t>
            </a:r>
            <a:r>
              <a:rPr lang="en-AU" sz="1600" dirty="0" err="1"/>
              <a:t>powershell.exe</a:t>
            </a:r>
            <a:r>
              <a:rPr lang="en-AU" sz="1600" dirty="0"/>
              <a:t> and applications such as Microsoft Office (Word, Excel, PowerPoint) which runs VBScript and JScript (a form of JavaScript)</a:t>
            </a:r>
          </a:p>
          <a:p>
            <a:pPr lvl="1"/>
            <a:r>
              <a:rPr lang="en-AU" sz="1600" dirty="0"/>
              <a:t>Although many attacks require a person to click on a link and allow a program or script to run, some do not need this.</a:t>
            </a:r>
          </a:p>
          <a:p>
            <a:r>
              <a:rPr lang="en-AU" sz="1800" dirty="0"/>
              <a:t>Controls</a:t>
            </a:r>
          </a:p>
          <a:p>
            <a:pPr lvl="1"/>
            <a:r>
              <a:rPr lang="en-AU" sz="1600" dirty="0"/>
              <a:t>General users should be prevented from running scripts in PowerShell and another scripting environment Windows Script Host (WSH)</a:t>
            </a:r>
          </a:p>
          <a:p>
            <a:pPr lvl="1"/>
            <a:r>
              <a:rPr lang="en-AU" sz="1600" dirty="0"/>
              <a:t>Launching applications on Windows (anything with a file extension of .exe) can be checked against a </a:t>
            </a:r>
            <a:r>
              <a:rPr lang="en-AU" sz="1600" dirty="0" err="1"/>
              <a:t>AllowList</a:t>
            </a:r>
            <a:r>
              <a:rPr lang="en-AU" sz="1600" dirty="0"/>
              <a:t> and </a:t>
            </a:r>
            <a:r>
              <a:rPr lang="en-AU" sz="1600" dirty="0" err="1"/>
              <a:t>BlockList</a:t>
            </a:r>
            <a:r>
              <a:rPr lang="en-AU" sz="1600" dirty="0"/>
              <a:t> </a:t>
            </a:r>
          </a:p>
          <a:p>
            <a:pPr marL="36900" indent="0">
              <a:buNone/>
            </a:pPr>
            <a:endParaRPr lang="en-AU" sz="1600" dirty="0"/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5373694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875168"/>
          </a:xfrm>
        </p:spPr>
        <p:txBody>
          <a:bodyPr/>
          <a:lstStyle/>
          <a:p>
            <a:r>
              <a:rPr lang="en-AU" dirty="0"/>
              <a:t>Microsoft Office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72" y="1484768"/>
            <a:ext cx="10353762" cy="3714749"/>
          </a:xfrm>
        </p:spPr>
        <p:txBody>
          <a:bodyPr>
            <a:normAutofit/>
          </a:bodyPr>
          <a:lstStyle/>
          <a:p>
            <a:r>
              <a:rPr lang="en-AU" sz="1800" dirty="0"/>
              <a:t>Vulnerability</a:t>
            </a:r>
          </a:p>
          <a:p>
            <a:pPr lvl="1"/>
            <a:r>
              <a:rPr lang="en-AU" sz="1600" dirty="0"/>
              <a:t>Office has the ability to automate actions by running a Macro which is a piece of script that is labelled and associated with a key combination or some action such as opening a document</a:t>
            </a:r>
          </a:p>
          <a:p>
            <a:pPr lvl="1"/>
            <a:r>
              <a:rPr lang="en-AU" sz="1600" dirty="0"/>
              <a:t>Malicious users can craft macros that steal information (C) or run malware (C,I, A)</a:t>
            </a:r>
          </a:p>
          <a:p>
            <a:r>
              <a:rPr lang="en-AU" sz="1800" dirty="0"/>
              <a:t>Controls</a:t>
            </a:r>
          </a:p>
          <a:p>
            <a:pPr lvl="1"/>
            <a:r>
              <a:rPr lang="en-AU" sz="1600" dirty="0"/>
              <a:t>Microsoft has made it harder to run macros because you need to agree to running them but that is not too hard with some users</a:t>
            </a:r>
          </a:p>
          <a:p>
            <a:pPr lvl="1"/>
            <a:r>
              <a:rPr lang="en-AU" sz="1600" dirty="0"/>
              <a:t>Block macros in Office and train users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2CFDF0-EC19-D54A-B2EC-0CDA0BB6507D}"/>
              </a:ext>
            </a:extLst>
          </p:cNvPr>
          <p:cNvSpPr txBox="1"/>
          <p:nvPr/>
        </p:nvSpPr>
        <p:spPr>
          <a:xfrm>
            <a:off x="6219731" y="4480680"/>
            <a:ext cx="534154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latin typeface="Courier" pitchFamily="2" charset="0"/>
              </a:rPr>
              <a:t>Declare </a:t>
            </a:r>
            <a:r>
              <a:rPr lang="en-AU" sz="1000" dirty="0" err="1">
                <a:latin typeface="Courier" pitchFamily="2" charset="0"/>
              </a:rPr>
              <a:t>PtrSafe</a:t>
            </a:r>
            <a:r>
              <a:rPr lang="en-AU" sz="1000" dirty="0">
                <a:latin typeface="Courier" pitchFamily="2" charset="0"/>
              </a:rPr>
              <a:t> Function </a:t>
            </a:r>
            <a:r>
              <a:rPr lang="en-AU" sz="1000" dirty="0" err="1">
                <a:latin typeface="Courier" pitchFamily="2" charset="0"/>
              </a:rPr>
              <a:t>GetUserNameA</a:t>
            </a:r>
            <a:r>
              <a:rPr lang="en-AU" sz="1000" dirty="0">
                <a:latin typeface="Courier" pitchFamily="2" charset="0"/>
              </a:rPr>
              <a:t> Lib "advapi32" ( _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ByVal</a:t>
            </a:r>
            <a:r>
              <a:rPr lang="en-AU" sz="1000" dirty="0">
                <a:latin typeface="Courier" pitchFamily="2" charset="0"/>
              </a:rPr>
              <a:t> </a:t>
            </a:r>
            <a:r>
              <a:rPr lang="en-AU" sz="1000" dirty="0" err="1">
                <a:latin typeface="Courier" pitchFamily="2" charset="0"/>
              </a:rPr>
              <a:t>NameType</a:t>
            </a:r>
            <a:r>
              <a:rPr lang="en-AU" sz="1000" dirty="0">
                <a:latin typeface="Courier" pitchFamily="2" charset="0"/>
              </a:rPr>
              <a:t> As Long, _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ByVal</a:t>
            </a:r>
            <a:r>
              <a:rPr lang="en-AU" sz="1000" dirty="0">
                <a:latin typeface="Courier" pitchFamily="2" charset="0"/>
              </a:rPr>
              <a:t> </a:t>
            </a:r>
            <a:r>
              <a:rPr lang="en-AU" sz="1000" dirty="0" err="1">
                <a:latin typeface="Courier" pitchFamily="2" charset="0"/>
              </a:rPr>
              <a:t>lpBuffer</a:t>
            </a:r>
            <a:r>
              <a:rPr lang="en-AU" sz="1000" dirty="0">
                <a:latin typeface="Courier" pitchFamily="2" charset="0"/>
              </a:rPr>
              <a:t> As String, _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ByRef</a:t>
            </a:r>
            <a:r>
              <a:rPr lang="en-AU" sz="1000" dirty="0">
                <a:latin typeface="Courier" pitchFamily="2" charset="0"/>
              </a:rPr>
              <a:t> </a:t>
            </a:r>
            <a:r>
              <a:rPr lang="en-AU" sz="1000" dirty="0" err="1">
                <a:latin typeface="Courier" pitchFamily="2" charset="0"/>
              </a:rPr>
              <a:t>nSize</a:t>
            </a:r>
            <a:r>
              <a:rPr lang="en-AU" sz="1000" dirty="0">
                <a:latin typeface="Courier" pitchFamily="2" charset="0"/>
              </a:rPr>
              <a:t> As Long _ </a:t>
            </a:r>
          </a:p>
          <a:p>
            <a:r>
              <a:rPr lang="en-AU" sz="1000" dirty="0">
                <a:latin typeface="Courier" pitchFamily="2" charset="0"/>
              </a:rPr>
              <a:t>) As Boolean </a:t>
            </a:r>
          </a:p>
          <a:p>
            <a:endParaRPr lang="en-AU" sz="1000" dirty="0">
              <a:latin typeface="Courier" pitchFamily="2" charset="0"/>
            </a:endParaRPr>
          </a:p>
          <a:p>
            <a:r>
              <a:rPr lang="en-AU" sz="1000" dirty="0">
                <a:latin typeface="Courier" pitchFamily="2" charset="0"/>
              </a:rPr>
              <a:t>Sub </a:t>
            </a:r>
            <a:r>
              <a:rPr lang="en-AU" sz="1000" dirty="0" err="1">
                <a:latin typeface="Courier" pitchFamily="2" charset="0"/>
              </a:rPr>
              <a:t>GetUsername</a:t>
            </a:r>
            <a:r>
              <a:rPr lang="en-AU" sz="1000" dirty="0">
                <a:latin typeface="Courier" pitchFamily="2" charset="0"/>
              </a:rPr>
              <a:t>() </a:t>
            </a:r>
          </a:p>
          <a:p>
            <a:r>
              <a:rPr lang="en-AU" sz="1000" dirty="0">
                <a:latin typeface="Courier" pitchFamily="2" charset="0"/>
              </a:rPr>
              <a:t>  Dim Username As String * 256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GetComputerNameExA</a:t>
            </a:r>
            <a:r>
              <a:rPr lang="en-AU" sz="1000" dirty="0">
                <a:latin typeface="Courier" pitchFamily="2" charset="0"/>
              </a:rPr>
              <a:t> </a:t>
            </a:r>
            <a:r>
              <a:rPr lang="en-AU" sz="1000" dirty="0" err="1">
                <a:latin typeface="Courier" pitchFamily="2" charset="0"/>
              </a:rPr>
              <a:t>ComputerNameDnsDomain</a:t>
            </a:r>
            <a:r>
              <a:rPr lang="en-AU" sz="1000" dirty="0">
                <a:latin typeface="Courier" pitchFamily="2" charset="0"/>
              </a:rPr>
              <a:t>, DomainName, 256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Debug.Print</a:t>
            </a:r>
            <a:r>
              <a:rPr lang="en-AU" sz="1000" dirty="0">
                <a:latin typeface="Courier" pitchFamily="2" charset="0"/>
              </a:rPr>
              <a:t> “Username: “ &amp; Username </a:t>
            </a:r>
          </a:p>
          <a:p>
            <a:r>
              <a:rPr lang="en-AU" sz="1000" dirty="0">
                <a:latin typeface="Courier" pitchFamily="2" charset="0"/>
              </a:rPr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22728155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Restrict Administration Privileges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AU" sz="1800" dirty="0"/>
              <a:t>A user with administrator privileges can normally carry out all actions on a computer including installing programs and device drivers (software for printers, peripheral devices), managing user accounts, managing logging and auditing functions</a:t>
            </a:r>
          </a:p>
          <a:p>
            <a:r>
              <a:rPr lang="en-AU" sz="1800" dirty="0"/>
              <a:t>On Linux and Windows there are special users root and Administrator but on consumer products main user is usually an administrator as well</a:t>
            </a:r>
          </a:p>
          <a:p>
            <a:r>
              <a:rPr lang="en-AU" sz="1800" dirty="0"/>
              <a:t>Windows will now make explicit when a user needs to use administrative privileges</a:t>
            </a:r>
          </a:p>
          <a:p>
            <a:r>
              <a:rPr lang="en-AU" sz="1800" dirty="0"/>
              <a:t>Vulnerability</a:t>
            </a:r>
          </a:p>
          <a:p>
            <a:pPr lvl="1"/>
            <a:r>
              <a:rPr lang="en-AU" sz="1600" dirty="0"/>
              <a:t>Users are given administrator privileges when they don’t need these privileges for everyday use</a:t>
            </a:r>
          </a:p>
          <a:p>
            <a:pPr lvl="1"/>
            <a:r>
              <a:rPr lang="en-AU" sz="1600" dirty="0"/>
              <a:t>Attackers who get access to these accounts then have increased access thanks to the privileges (C,I,A)</a:t>
            </a:r>
          </a:p>
          <a:p>
            <a:r>
              <a:rPr lang="en-AU" sz="1800" dirty="0"/>
              <a:t>Controls</a:t>
            </a:r>
          </a:p>
          <a:p>
            <a:pPr lvl="1"/>
            <a:r>
              <a:rPr lang="en-AU" sz="1600" dirty="0"/>
              <a:t>Limit the number of users who have administrator rights</a:t>
            </a:r>
          </a:p>
          <a:p>
            <a:pPr lvl="1"/>
            <a:r>
              <a:rPr lang="en-AU" sz="1600" dirty="0"/>
              <a:t>Train users to use them judiciously</a:t>
            </a:r>
          </a:p>
          <a:p>
            <a:pPr lvl="1"/>
            <a:r>
              <a:rPr lang="en-AU" sz="1600" dirty="0"/>
              <a:t>Monitor actions of anyone who uses these privileges</a:t>
            </a:r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13616696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Multi-Factor 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 fontScale="85000" lnSpcReduction="20000"/>
          </a:bodyPr>
          <a:lstStyle/>
          <a:p>
            <a:r>
              <a:rPr lang="en-AU" sz="2400" dirty="0"/>
              <a:t>Normal authentication uses a single factor: a password (often referred to as “something you know” authentication type)</a:t>
            </a:r>
            <a:endParaRPr lang="en-AU" dirty="0"/>
          </a:p>
          <a:p>
            <a:r>
              <a:rPr lang="en-AU" dirty="0"/>
              <a:t>Factors sometimes defined as:</a:t>
            </a:r>
          </a:p>
          <a:p>
            <a:pPr lvl="1"/>
            <a:r>
              <a:rPr lang="en-AU" dirty="0"/>
              <a:t>Type 1: Something you know</a:t>
            </a:r>
          </a:p>
          <a:p>
            <a:pPr lvl="1"/>
            <a:r>
              <a:rPr lang="en-AU" dirty="0"/>
              <a:t>Type 2: Something you have</a:t>
            </a:r>
          </a:p>
          <a:p>
            <a:pPr lvl="1"/>
            <a:r>
              <a:rPr lang="en-AU" dirty="0"/>
              <a:t>Type 3: Something you are or something you do</a:t>
            </a:r>
          </a:p>
          <a:p>
            <a:pPr lvl="1"/>
            <a:r>
              <a:rPr lang="en-AU" dirty="0"/>
              <a:t>Somewhere you are</a:t>
            </a:r>
          </a:p>
          <a:p>
            <a:pPr lvl="1"/>
            <a:r>
              <a:rPr lang="en-AU" dirty="0"/>
              <a:t>Context-Aware Authentication</a:t>
            </a:r>
          </a:p>
          <a:p>
            <a:r>
              <a:rPr lang="en-AU" sz="1800" dirty="0"/>
              <a:t>Vulnerability</a:t>
            </a:r>
          </a:p>
          <a:p>
            <a:pPr lvl="1"/>
            <a:r>
              <a:rPr lang="en-AU" dirty="0"/>
              <a:t>Attacker obtains username and password and uses it to gain unauthorised access (C – possibly I, A)</a:t>
            </a:r>
          </a:p>
          <a:p>
            <a:r>
              <a:rPr lang="en-AU" sz="1800" dirty="0"/>
              <a:t>Controls</a:t>
            </a:r>
          </a:p>
          <a:p>
            <a:pPr lvl="1"/>
            <a:r>
              <a:rPr lang="en-AU" dirty="0"/>
              <a:t>Multi-factor authentication makes it harder for attacker to use a username and password. </a:t>
            </a:r>
          </a:p>
          <a:p>
            <a:pPr lvl="1"/>
            <a:r>
              <a:rPr lang="en-AU" dirty="0"/>
              <a:t>However, some second factors like SMS codes are relatively easy to get around</a:t>
            </a:r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224142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Daily Backups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 fontScale="92500" lnSpcReduction="10000"/>
          </a:bodyPr>
          <a:lstStyle/>
          <a:p>
            <a:pPr marL="415800" indent="-342900"/>
            <a:r>
              <a:rPr lang="en-AU" sz="1800" dirty="0"/>
              <a:t>Vulnerability</a:t>
            </a:r>
          </a:p>
          <a:p>
            <a:pPr marL="792900" lvl="1" indent="-342900"/>
            <a:r>
              <a:rPr lang="en-AU" sz="1600" dirty="0"/>
              <a:t>Access to files and information stored on a disk because of:</a:t>
            </a:r>
          </a:p>
          <a:p>
            <a:pPr marL="1098900" lvl="2" indent="-342900"/>
            <a:r>
              <a:rPr lang="en-AU" sz="1400" dirty="0"/>
              <a:t>Disk failure</a:t>
            </a:r>
          </a:p>
          <a:p>
            <a:pPr marL="1098900" lvl="2" indent="-342900"/>
            <a:r>
              <a:rPr lang="en-AU" sz="1400" dirty="0"/>
              <a:t>Lost device</a:t>
            </a:r>
          </a:p>
          <a:p>
            <a:pPr marL="1098900" lvl="2" indent="-342900"/>
            <a:r>
              <a:rPr lang="en-AU" sz="1400" dirty="0"/>
              <a:t>Ransomware or deletion</a:t>
            </a:r>
          </a:p>
          <a:p>
            <a:pPr marL="415800" indent="-342900"/>
            <a:r>
              <a:rPr lang="en-AU" sz="1800" dirty="0"/>
              <a:t>Control</a:t>
            </a:r>
          </a:p>
          <a:p>
            <a:pPr marL="792900" lvl="1" indent="-342900"/>
            <a:r>
              <a:rPr lang="en-AU" sz="1600" dirty="0"/>
              <a:t>Daily backup</a:t>
            </a:r>
          </a:p>
          <a:p>
            <a:pPr marL="792900" lvl="1" indent="-342900"/>
            <a:r>
              <a:rPr lang="en-AU" sz="1600" dirty="0"/>
              <a:t>Cloud storage</a:t>
            </a:r>
          </a:p>
          <a:p>
            <a:pPr marL="415800" indent="-342900"/>
            <a:r>
              <a:rPr lang="en-AU" sz="1800" dirty="0"/>
              <a:t>Issues</a:t>
            </a:r>
          </a:p>
          <a:p>
            <a:pPr marL="792900" lvl="1" indent="-342900"/>
            <a:r>
              <a:rPr lang="en-AU" sz="1600" dirty="0"/>
              <a:t>Problems with how frequently you backup </a:t>
            </a:r>
          </a:p>
          <a:p>
            <a:pPr marL="792900" lvl="1" indent="-342900"/>
            <a:r>
              <a:rPr lang="en-AU" sz="1600" dirty="0"/>
              <a:t>Overheads of backups: storage, network use</a:t>
            </a:r>
          </a:p>
          <a:p>
            <a:pPr marL="792900" lvl="1" indent="-342900"/>
            <a:r>
              <a:rPr lang="en-AU" sz="1600" dirty="0"/>
              <a:t>Time to restore</a:t>
            </a:r>
          </a:p>
          <a:p>
            <a:pPr marL="792900" lvl="1" indent="-342900"/>
            <a:r>
              <a:rPr lang="en-AU" sz="1600" dirty="0"/>
              <a:t>Backup confidentiality, integrity 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3322449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Patching Applications and Operating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/>
          </a:bodyPr>
          <a:lstStyle/>
          <a:p>
            <a:pPr marL="415800" indent="-342900"/>
            <a:r>
              <a:rPr lang="en-AU" sz="1800" dirty="0"/>
              <a:t>A patch is a small update to application and operating system software that usually fixes bugs rather than introduces major features (referred to as an upgrade)</a:t>
            </a:r>
          </a:p>
          <a:p>
            <a:pPr marL="415800" indent="-342900"/>
            <a:r>
              <a:rPr lang="en-AU" sz="1800" dirty="0"/>
              <a:t>Vulnerability</a:t>
            </a:r>
          </a:p>
          <a:p>
            <a:pPr marL="792900" lvl="1" indent="-342900"/>
            <a:r>
              <a:rPr lang="en-AU" sz="1600" dirty="0"/>
              <a:t>Known vulnerabilities in software can be exploited by attackers</a:t>
            </a:r>
          </a:p>
          <a:p>
            <a:pPr marL="792900" lvl="1" indent="-342900"/>
            <a:r>
              <a:rPr lang="en-AU" sz="1600" dirty="0"/>
              <a:t>Issuing a patch tells attackers about vulnerabilities</a:t>
            </a:r>
          </a:p>
          <a:p>
            <a:pPr marL="415800" indent="-342900"/>
            <a:r>
              <a:rPr lang="en-AU" sz="1800" dirty="0"/>
              <a:t>Control</a:t>
            </a:r>
          </a:p>
          <a:p>
            <a:pPr marL="792900" lvl="1" indent="-342900"/>
            <a:r>
              <a:rPr lang="en-AU" sz="1600" dirty="0"/>
              <a:t>Update applications and operating system with patches as soon as they are available</a:t>
            </a:r>
          </a:p>
          <a:p>
            <a:pPr marL="415800" indent="-342900"/>
            <a:r>
              <a:rPr lang="en-AU" sz="1800" dirty="0"/>
              <a:t>Issues</a:t>
            </a:r>
          </a:p>
          <a:p>
            <a:pPr marL="792900" lvl="1" indent="-342900"/>
            <a:r>
              <a:rPr lang="en-AU" sz="1600" dirty="0"/>
              <a:t>Patches are often complicated and can impact the availability of systems themselves</a:t>
            </a:r>
          </a:p>
          <a:p>
            <a:pPr marL="792900" lvl="1" indent="-342900"/>
            <a:r>
              <a:rPr lang="en-AU" sz="1600" dirty="0"/>
              <a:t>Issuing a patch informs attackers about vulnerabilities and increases the attacks</a:t>
            </a:r>
          </a:p>
          <a:p>
            <a:pPr marL="792900" lvl="1" indent="-342900"/>
            <a:r>
              <a:rPr lang="en-AU" sz="1600" dirty="0"/>
              <a:t>User fatigue in constantly updating their systems </a:t>
            </a:r>
          </a:p>
        </p:txBody>
      </p:sp>
    </p:spTree>
    <p:extLst>
      <p:ext uri="{BB962C8B-B14F-4D97-AF65-F5344CB8AC3E}">
        <p14:creationId xmlns:p14="http://schemas.microsoft.com/office/powerpoint/2010/main" val="12697502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Application Hardening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/>
          </a:bodyPr>
          <a:lstStyle/>
          <a:p>
            <a:pPr marL="415800" indent="-342900"/>
            <a:r>
              <a:rPr lang="en-AU" sz="1800" dirty="0"/>
              <a:t>Vulnerability</a:t>
            </a:r>
          </a:p>
          <a:p>
            <a:pPr marL="792900" lvl="1" indent="-342900"/>
            <a:r>
              <a:rPr lang="en-AU" sz="1600" dirty="0"/>
              <a:t>Many applications come with features and default settings that are insecure</a:t>
            </a:r>
          </a:p>
          <a:p>
            <a:pPr marL="792900" lvl="1" indent="-342900"/>
            <a:r>
              <a:rPr lang="en-AU" sz="1600" dirty="0"/>
              <a:t>Default passwords that are the same for each product</a:t>
            </a:r>
          </a:p>
          <a:p>
            <a:pPr marL="792900" lvl="1" indent="-342900"/>
            <a:r>
              <a:rPr lang="en-AU" sz="1600" dirty="0"/>
              <a:t>Examples are IoT devices, Routers, server software</a:t>
            </a:r>
          </a:p>
          <a:p>
            <a:pPr marL="415800" indent="-342900"/>
            <a:r>
              <a:rPr lang="en-AU" sz="1800" dirty="0"/>
              <a:t>Control</a:t>
            </a:r>
          </a:p>
          <a:p>
            <a:pPr marL="792900" lvl="1" indent="-342900"/>
            <a:r>
              <a:rPr lang="en-AU" sz="1600" dirty="0"/>
              <a:t>Harden application by removing default features and settings, setting new passwords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328286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30579BA-22EC-41CB-82B7-65D5DFCA6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274388" y="-65923"/>
            <a:ext cx="1643223" cy="10203456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dgm="http://schemas.openxmlformats.org/drawingml/2006/diagram"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1003">
            <a:schemeClr val="dk1"/>
          </a:fillRef>
          <a:effectRef idx="0">
            <a:scrgbClr r="0" g="0" b="0"/>
          </a:effectRef>
          <a:fontRef idx="major"/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353" y="4495117"/>
            <a:ext cx="9621292" cy="1081377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3 things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C98948F2-20DD-457F-A5DF-1D123E15A1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755936"/>
              </p:ext>
            </p:extLst>
          </p:nvPr>
        </p:nvGraphicFramePr>
        <p:xfrm>
          <a:off x="994273" y="924389"/>
          <a:ext cx="10203453" cy="30088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00100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Anti-Malware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 lnSpcReduction="10000"/>
          </a:bodyPr>
          <a:lstStyle/>
          <a:p>
            <a:pPr marL="415800" indent="-342900"/>
            <a:r>
              <a:rPr lang="en-AU" sz="1800" dirty="0"/>
              <a:t>Anti-Malware software (AKA Anti-Virus) can be installed at endpoints (computers, mobile devices, tablets) or on edge devices like routers</a:t>
            </a:r>
          </a:p>
          <a:p>
            <a:pPr marL="415800" indent="-342900"/>
            <a:r>
              <a:rPr lang="en-AU" sz="1800" dirty="0"/>
              <a:t>Works in real-time scanning network traffic, scan file changes and can do disk scans</a:t>
            </a:r>
          </a:p>
          <a:p>
            <a:pPr marL="415800" indent="-342900"/>
            <a:r>
              <a:rPr lang="en-AU" sz="1800" dirty="0"/>
              <a:t>Works by looking for a range of indicators such as file signatures based on file hashes, presence of certain strings (text), use of system functionality that is not normal for applications</a:t>
            </a:r>
          </a:p>
          <a:p>
            <a:pPr marL="415800" indent="-342900"/>
            <a:r>
              <a:rPr lang="en-AU" sz="1800" dirty="0"/>
              <a:t>More recently anti-malware operates on behavioural analysis (anomaly-based): behaviour typical of malware, unexpected network traffic, attempts to change memory or other applications</a:t>
            </a:r>
          </a:p>
          <a:p>
            <a:pPr marL="792900" lvl="1" indent="-342900"/>
            <a:r>
              <a:rPr lang="en-AU" sz="1600" dirty="0"/>
              <a:t>This is increasingly done using machine learning techniques</a:t>
            </a:r>
          </a:p>
          <a:p>
            <a:pPr marL="415800" indent="-342900"/>
            <a:r>
              <a:rPr lang="en-AU" sz="1800" dirty="0"/>
              <a:t>Software also does other things now like looking for suspicious browsing, blocking websites that are known malware sites</a:t>
            </a:r>
          </a:p>
          <a:p>
            <a:pPr marL="415800" indent="-342900"/>
            <a:r>
              <a:rPr lang="en-AU" sz="1800" dirty="0"/>
              <a:t>Malware adapted and tries to evade (including anomaly-based software) and even disable anti-malware software</a:t>
            </a:r>
          </a:p>
          <a:p>
            <a:pPr marL="415800" indent="-342900"/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38563336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A0DB-B8EE-8E4B-81BC-21A266D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Intrusion Detection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E322E-CB71-D749-A401-16A1EA20F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Intrusion detection system (IDS) can be network-based or host-based</a:t>
            </a:r>
          </a:p>
          <a:p>
            <a:r>
              <a:rPr lang="en-AU" dirty="0"/>
              <a:t>Like anti-malware, uses knowledge-based and behavioural-based approaches to detection</a:t>
            </a:r>
          </a:p>
          <a:p>
            <a:r>
              <a:rPr lang="en-AU" dirty="0"/>
              <a:t>Behavioural based approaches take a baseline of network traffic and other factors and looks for changes</a:t>
            </a:r>
          </a:p>
          <a:p>
            <a:r>
              <a:rPr lang="en-AU" dirty="0"/>
              <a:t>IDS systems report back to a Security Information and Event Manager (SIEM) which can alert security staff of issues</a:t>
            </a:r>
          </a:p>
          <a:p>
            <a:r>
              <a:rPr lang="en-AU" dirty="0"/>
              <a:t>IDS may take some active measure such as blocking traffic on finding an anomaly</a:t>
            </a:r>
          </a:p>
        </p:txBody>
      </p:sp>
    </p:spTree>
    <p:extLst>
      <p:ext uri="{BB962C8B-B14F-4D97-AF65-F5344CB8AC3E}">
        <p14:creationId xmlns:p14="http://schemas.microsoft.com/office/powerpoint/2010/main" val="16119498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A0DB-B8EE-8E4B-81BC-21A266D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Intrusion Protection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E322E-CB71-D749-A401-16A1EA20F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Intrusion protection system (IPS) is usually placed inline in the network</a:t>
            </a:r>
          </a:p>
          <a:p>
            <a:r>
              <a:rPr lang="en-AU" dirty="0"/>
              <a:t>Like IDS, uses knowledge-based and behavioural-based approaches to detection</a:t>
            </a:r>
          </a:p>
          <a:p>
            <a:r>
              <a:rPr lang="en-AU" dirty="0"/>
              <a:t>IPS will take active measures to block malicious activity </a:t>
            </a:r>
          </a:p>
          <a:p>
            <a:r>
              <a:rPr lang="en-AU" dirty="0"/>
              <a:t>Sometimes combined as IDPS</a:t>
            </a:r>
          </a:p>
          <a:p>
            <a:r>
              <a:rPr lang="en-AU" dirty="0"/>
              <a:t>Open Source example Snort</a:t>
            </a:r>
          </a:p>
        </p:txBody>
      </p:sp>
    </p:spTree>
    <p:extLst>
      <p:ext uri="{BB962C8B-B14F-4D97-AF65-F5344CB8AC3E}">
        <p14:creationId xmlns:p14="http://schemas.microsoft.com/office/powerpoint/2010/main" val="27094636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A0DB-B8EE-8E4B-81BC-21A266D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Honeypots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E322E-CB71-D749-A401-16A1EA20F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 Honeypot is a system that is put on the network to lure attackers to attack it and not the real network</a:t>
            </a:r>
          </a:p>
          <a:p>
            <a:r>
              <a:rPr lang="en-AU" dirty="0"/>
              <a:t>The honeypot is often isolated from any other network meaning that the attackers spend time trying to escape</a:t>
            </a:r>
          </a:p>
          <a:p>
            <a:r>
              <a:rPr lang="en-AU" dirty="0"/>
              <a:t>Can be sophisticated and replicate multiple machines, services and users</a:t>
            </a:r>
          </a:p>
          <a:p>
            <a:r>
              <a:rPr lang="en-AU" dirty="0"/>
              <a:t>Monitors attempts at probing and attacking</a:t>
            </a:r>
          </a:p>
          <a:p>
            <a:r>
              <a:rPr lang="en-AU" dirty="0"/>
              <a:t>Gives a geographical picture of where attacks are originating from</a:t>
            </a:r>
          </a:p>
        </p:txBody>
      </p:sp>
    </p:spTree>
    <p:extLst>
      <p:ext uri="{BB962C8B-B14F-4D97-AF65-F5344CB8AC3E}">
        <p14:creationId xmlns:p14="http://schemas.microsoft.com/office/powerpoint/2010/main" val="1367037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A0DB-B8EE-8E4B-81BC-21A266D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Loss Prevention (DLP)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E322E-CB71-D749-A401-16A1EA20F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Systems that try and prevent data from being exfiltrated from an organisation</a:t>
            </a:r>
          </a:p>
          <a:p>
            <a:r>
              <a:rPr lang="en-AU" dirty="0"/>
              <a:t>Monitor amount of encrypted data being sent out of an organisation</a:t>
            </a:r>
          </a:p>
          <a:p>
            <a:r>
              <a:rPr lang="en-AU" dirty="0"/>
              <a:t>Watermark documents and check if they are being sent out of the organisation</a:t>
            </a:r>
          </a:p>
          <a:p>
            <a:r>
              <a:rPr lang="en-AU" dirty="0"/>
              <a:t>Monitor email from users and warn them if they are about to violate a policy by sending data out of the organisation</a:t>
            </a:r>
          </a:p>
          <a:p>
            <a:r>
              <a:rPr lang="en-AU" dirty="0"/>
              <a:t>Theorized that DLP would have detected the exfiltration of 25 GB of emails and documents from Sony Pictures when they were hacked in 2014</a:t>
            </a:r>
          </a:p>
        </p:txBody>
      </p:sp>
    </p:spTree>
    <p:extLst>
      <p:ext uri="{BB962C8B-B14F-4D97-AF65-F5344CB8AC3E}">
        <p14:creationId xmlns:p14="http://schemas.microsoft.com/office/powerpoint/2010/main" val="2604259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Vulnerability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AU" dirty="0">
              <a:effectLst/>
            </a:endParaRPr>
          </a:p>
          <a:p>
            <a:r>
              <a:rPr lang="en-AU" b="1" dirty="0">
                <a:effectLst/>
              </a:rPr>
              <a:t>Vulnerability</a:t>
            </a:r>
            <a:r>
              <a:rPr lang="en-AU" dirty="0">
                <a:effectLst/>
              </a:rPr>
              <a:t>: weakness in an organisation’s assets that when exploited by a threat will lead to economic loss</a:t>
            </a:r>
          </a:p>
          <a:p>
            <a:r>
              <a:rPr lang="en-AU" dirty="0">
                <a:effectLst/>
              </a:rPr>
              <a:t>ISO27005 Information Security Risk Management in the following areas:</a:t>
            </a:r>
          </a:p>
          <a:p>
            <a:pPr lvl="1"/>
            <a:r>
              <a:rPr lang="en-AU" dirty="0">
                <a:effectLst/>
              </a:rPr>
              <a:t>Organization</a:t>
            </a:r>
          </a:p>
          <a:p>
            <a:pPr lvl="1"/>
            <a:r>
              <a:rPr lang="en-AU" dirty="0">
                <a:effectLst/>
              </a:rPr>
              <a:t>Processes and procedures</a:t>
            </a:r>
          </a:p>
          <a:p>
            <a:pPr lvl="1"/>
            <a:r>
              <a:rPr lang="en-AU" dirty="0">
                <a:effectLst/>
              </a:rPr>
              <a:t>Management routines</a:t>
            </a:r>
          </a:p>
          <a:p>
            <a:pPr lvl="1"/>
            <a:r>
              <a:rPr lang="en-AU" dirty="0">
                <a:effectLst/>
              </a:rPr>
              <a:t>Personnel</a:t>
            </a:r>
          </a:p>
          <a:p>
            <a:pPr lvl="1"/>
            <a:r>
              <a:rPr lang="en-AU" dirty="0">
                <a:effectLst/>
              </a:rPr>
              <a:t>Physical environment</a:t>
            </a:r>
          </a:p>
          <a:p>
            <a:pPr lvl="1"/>
            <a:r>
              <a:rPr lang="en-AU" dirty="0">
                <a:effectLst/>
              </a:rPr>
              <a:t>Information system configuration</a:t>
            </a:r>
          </a:p>
          <a:p>
            <a:pPr lvl="1"/>
            <a:r>
              <a:rPr lang="en-AU" dirty="0">
                <a:effectLst/>
              </a:rPr>
              <a:t>Hardware, software or communications equipment Dependence on external parties </a:t>
            </a:r>
          </a:p>
          <a:p>
            <a:r>
              <a:rPr lang="en-AU" dirty="0">
                <a:effectLst/>
              </a:rPr>
              <a:t>We are mainly interested in the last 2</a:t>
            </a: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715186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42428"/>
            <a:ext cx="10353762" cy="725905"/>
          </a:xfrm>
        </p:spPr>
        <p:txBody>
          <a:bodyPr/>
          <a:lstStyle/>
          <a:p>
            <a:r>
              <a:rPr lang="en-AU" dirty="0"/>
              <a:t>Cybersecurity Vulnerability Ontology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17" y="6390828"/>
            <a:ext cx="10353762" cy="467172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AU" sz="1400" dirty="0">
                <a:effectLst/>
              </a:rPr>
              <a:t>Syed, R. (2020) </a:t>
            </a:r>
            <a:r>
              <a:rPr lang="en-AU" sz="1400" b="1" dirty="0">
                <a:effectLst/>
              </a:rPr>
              <a:t>https://</a:t>
            </a:r>
            <a:r>
              <a:rPr lang="en-AU" sz="1400" b="1" dirty="0" err="1">
                <a:effectLst/>
              </a:rPr>
              <a:t>www.sciencedirect.com</a:t>
            </a:r>
            <a:r>
              <a:rPr lang="en-AU" sz="1400" b="1" dirty="0">
                <a:effectLst/>
              </a:rPr>
              <a:t>/science/article/</a:t>
            </a:r>
            <a:r>
              <a:rPr lang="en-AU" sz="1400" b="1" dirty="0" err="1">
                <a:effectLst/>
              </a:rPr>
              <a:t>pii</a:t>
            </a:r>
            <a:r>
              <a:rPr lang="en-AU" sz="1400" b="1" dirty="0">
                <a:effectLst/>
              </a:rPr>
              <a:t>/S0378720620302718</a:t>
            </a:r>
            <a:endParaRPr lang="en-AU" sz="1400" dirty="0">
              <a:effectLst/>
            </a:endParaRPr>
          </a:p>
          <a:p>
            <a:endParaRPr lang="en-AU" sz="20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D2A2DA3-CA14-044A-8319-723A49B37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17" y="868333"/>
            <a:ext cx="10733517" cy="5303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5320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Vulnerability 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AU" dirty="0">
              <a:effectLst/>
            </a:endParaRPr>
          </a:p>
          <a:p>
            <a:r>
              <a:rPr lang="en-AU" dirty="0">
                <a:effectLst/>
              </a:rPr>
              <a:t>When a vulnerability is discovered, it is usually reported to the organisation responsible for the product and they are given time to fix</a:t>
            </a:r>
          </a:p>
          <a:p>
            <a:r>
              <a:rPr lang="en-AU" dirty="0">
                <a:effectLst/>
              </a:rPr>
              <a:t>Zero Day vulnerability is one that is unknown (or unfixed) by the manufacturer of the product when it is exploited</a:t>
            </a:r>
          </a:p>
          <a:p>
            <a:r>
              <a:rPr lang="en-AU" dirty="0">
                <a:effectLst/>
              </a:rPr>
              <a:t>Vulnerabilities that are reported and then fixed, by a patch or upgrade of the software or product, is then reported for inclusion in public databases:</a:t>
            </a:r>
          </a:p>
          <a:p>
            <a:pPr lvl="1"/>
            <a:r>
              <a:rPr lang="en-AU" dirty="0">
                <a:effectLst/>
              </a:rPr>
              <a:t>CVE Common Vulnerabilities and Exposures (</a:t>
            </a:r>
            <a:r>
              <a:rPr lang="en-AU" dirty="0">
                <a:effectLst/>
                <a:hlinkClick r:id="rId2"/>
              </a:rPr>
              <a:t>https://cve.mitre.org/index.html</a:t>
            </a:r>
            <a:r>
              <a:rPr lang="en-AU" dirty="0">
                <a:effectLst/>
              </a:rPr>
              <a:t>)</a:t>
            </a:r>
          </a:p>
          <a:p>
            <a:pPr lvl="1"/>
            <a:r>
              <a:rPr lang="en-AU" dirty="0">
                <a:effectLst/>
              </a:rPr>
              <a:t>NVD National Vulnerability Database (</a:t>
            </a:r>
            <a:r>
              <a:rPr lang="en-AU" dirty="0">
                <a:effectLst/>
                <a:hlinkClick r:id="rId3"/>
              </a:rPr>
              <a:t>https://nvd.nist.gov/</a:t>
            </a:r>
            <a:r>
              <a:rPr lang="en-AU" dirty="0">
                <a:effectLst/>
              </a:rPr>
              <a:t>)</a:t>
            </a:r>
          </a:p>
          <a:p>
            <a:pPr lvl="1"/>
            <a:r>
              <a:rPr lang="en-AU" dirty="0" err="1">
                <a:effectLst/>
              </a:rPr>
              <a:t>VulDB</a:t>
            </a:r>
            <a:r>
              <a:rPr lang="en-AU" dirty="0">
                <a:effectLst/>
              </a:rPr>
              <a:t> (</a:t>
            </a:r>
            <a:r>
              <a:rPr lang="en-AU" dirty="0">
                <a:effectLst/>
                <a:hlinkClick r:id="rId4"/>
              </a:rPr>
              <a:t>https://vuldb.com/</a:t>
            </a:r>
            <a:r>
              <a:rPr lang="en-AU" dirty="0">
                <a:effectLst/>
              </a:rPr>
              <a:t>)</a:t>
            </a:r>
          </a:p>
          <a:p>
            <a:r>
              <a:rPr lang="en-AU" dirty="0">
                <a:effectLst/>
              </a:rPr>
              <a:t>Disclosure comes with problems because it may help disseminate and promote exploits</a:t>
            </a:r>
          </a:p>
          <a:p>
            <a:r>
              <a:rPr lang="en-AU" dirty="0">
                <a:effectLst/>
              </a:rPr>
              <a:t>There is a market for bug finding (Bug Bounties) and also for selling Zero Days</a:t>
            </a: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239740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Vulnerability 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AU" dirty="0">
              <a:effectLst/>
            </a:endParaRPr>
          </a:p>
          <a:p>
            <a:r>
              <a:rPr lang="en-AU" b="1" dirty="0">
                <a:effectLst/>
              </a:rPr>
              <a:t>Vulnerability scoring measures (NVD):</a:t>
            </a:r>
          </a:p>
          <a:p>
            <a:pPr lvl="1"/>
            <a:r>
              <a:rPr lang="en-AU" b="1" dirty="0">
                <a:effectLst/>
              </a:rPr>
              <a:t>Attack vector: network, local, physical</a:t>
            </a:r>
          </a:p>
          <a:p>
            <a:pPr lvl="1"/>
            <a:r>
              <a:rPr lang="en-AU" b="1" dirty="0">
                <a:effectLst/>
              </a:rPr>
              <a:t>Privileges required: None, low, high</a:t>
            </a:r>
          </a:p>
          <a:p>
            <a:pPr lvl="1"/>
            <a:r>
              <a:rPr lang="en-AU" b="1" dirty="0">
                <a:effectLst/>
              </a:rPr>
              <a:t>User interaction: None, required</a:t>
            </a:r>
          </a:p>
          <a:p>
            <a:pPr lvl="1"/>
            <a:r>
              <a:rPr lang="en-AU" b="1" dirty="0">
                <a:effectLst/>
              </a:rPr>
              <a:t>Impact on CIA: None, low, high</a:t>
            </a:r>
          </a:p>
          <a:p>
            <a:r>
              <a:rPr lang="en-AU" b="1" dirty="0">
                <a:effectLst/>
              </a:rPr>
              <a:t>CWSS: more complex and based on 3 measures:</a:t>
            </a:r>
          </a:p>
          <a:p>
            <a:pPr lvl="1"/>
            <a:r>
              <a:rPr lang="en-AU" b="1" dirty="0"/>
              <a:t>Base Findings</a:t>
            </a:r>
            <a:r>
              <a:rPr lang="en-AU" dirty="0"/>
              <a:t>: captures the inherent risk of the weakness, confidence in the accuracy of the finding, and strength of controls. </a:t>
            </a:r>
          </a:p>
          <a:p>
            <a:pPr lvl="1"/>
            <a:r>
              <a:rPr lang="en-AU" b="1" dirty="0"/>
              <a:t>Attack Surface:</a:t>
            </a:r>
            <a:r>
              <a:rPr lang="en-AU" dirty="0"/>
              <a:t>: the barriers that an attacker must overcome in order to exploit the weakness. </a:t>
            </a:r>
          </a:p>
          <a:p>
            <a:pPr lvl="1"/>
            <a:r>
              <a:rPr lang="en-AU" b="1" dirty="0"/>
              <a:t>Environmental :</a:t>
            </a:r>
            <a:r>
              <a:rPr lang="en-AU" dirty="0"/>
              <a:t>: characteristics of the weakness that are specific to a particular environment or operational context</a:t>
            </a:r>
            <a:endParaRPr lang="en-AU" dirty="0">
              <a:effectLst/>
            </a:endParaRP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206554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Exploits and Proofs of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>
              <a:effectLst/>
            </a:endParaRPr>
          </a:p>
          <a:p>
            <a:r>
              <a:rPr lang="en-AU" b="1" dirty="0">
                <a:effectLst/>
              </a:rPr>
              <a:t>Vulnerabilities are not really risks unless they are exploitable. In part, proving a vulnerability relies on showing how it can be exploited</a:t>
            </a:r>
          </a:p>
          <a:p>
            <a:r>
              <a:rPr lang="en-AU" b="1" dirty="0">
                <a:effectLst/>
              </a:rPr>
              <a:t>Researchers often develop a proof of concept: a working way of exploiting a vulnerability</a:t>
            </a:r>
          </a:p>
          <a:p>
            <a:r>
              <a:rPr lang="en-AU" b="1" dirty="0">
                <a:effectLst/>
              </a:rPr>
              <a:t>There are databases of known exploits to vulnerabilities: </a:t>
            </a:r>
            <a:r>
              <a:rPr lang="en-AU" b="1" dirty="0" err="1">
                <a:effectLst/>
              </a:rPr>
              <a:t>SearchSploit</a:t>
            </a:r>
            <a:r>
              <a:rPr lang="en-AU" b="1" dirty="0">
                <a:effectLst/>
              </a:rPr>
              <a:t> (and others) https://</a:t>
            </a:r>
            <a:r>
              <a:rPr lang="en-AU" b="1" dirty="0" err="1">
                <a:effectLst/>
              </a:rPr>
              <a:t>www.exploit-db.com</a:t>
            </a:r>
            <a:r>
              <a:rPr lang="en-AU" b="1" dirty="0">
                <a:effectLst/>
              </a:rPr>
              <a:t>/</a:t>
            </a:r>
            <a:r>
              <a:rPr lang="en-AU" b="1" dirty="0" err="1">
                <a:effectLst/>
              </a:rPr>
              <a:t>searchsploit</a:t>
            </a:r>
            <a:r>
              <a:rPr lang="en-AU" b="1" dirty="0">
                <a:effectLst/>
              </a:rPr>
              <a:t> </a:t>
            </a:r>
            <a:endParaRPr lang="en-AU" dirty="0">
              <a:effectLst/>
            </a:endParaRP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4128826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Vulnerability 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>
              <a:effectLst/>
            </a:endParaRPr>
          </a:p>
          <a:p>
            <a:r>
              <a:rPr lang="en-AU" b="1" dirty="0">
                <a:effectLst/>
              </a:rPr>
              <a:t>Countries have Computer Emergency Response Teams (CERTs), but this term was trade marked by Carnegie Mellon University who started the first one in 1988</a:t>
            </a:r>
          </a:p>
          <a:p>
            <a:r>
              <a:rPr lang="en-AU" b="1" dirty="0" err="1">
                <a:effectLst/>
              </a:rPr>
              <a:t>AusCERT</a:t>
            </a:r>
            <a:r>
              <a:rPr lang="en-AU" b="1" dirty="0">
                <a:effectLst/>
              </a:rPr>
              <a:t> is Australia’s but all countries have their own</a:t>
            </a:r>
          </a:p>
          <a:p>
            <a:r>
              <a:rPr lang="en-AU" b="1" dirty="0">
                <a:effectLst/>
              </a:rPr>
              <a:t>Responsible for alerting organisations about specific vulnerabilities and threats</a:t>
            </a:r>
            <a:endParaRPr lang="en-AU" dirty="0">
              <a:effectLst/>
            </a:endParaRP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1253561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LeftStep">
      <a:dk1>
        <a:srgbClr val="000000"/>
      </a:dk1>
      <a:lt1>
        <a:srgbClr val="FFFFFF"/>
      </a:lt1>
      <a:dk2>
        <a:srgbClr val="243541"/>
      </a:dk2>
      <a:lt2>
        <a:srgbClr val="E4E8E2"/>
      </a:lt2>
      <a:accent1>
        <a:srgbClr val="A629E7"/>
      </a:accent1>
      <a:accent2>
        <a:srgbClr val="6640DC"/>
      </a:accent2>
      <a:accent3>
        <a:srgbClr val="2F4FE7"/>
      </a:accent3>
      <a:accent4>
        <a:srgbClr val="1787D5"/>
      </a:accent4>
      <a:accent5>
        <a:srgbClr val="20B6B5"/>
      </a:accent5>
      <a:accent6>
        <a:srgbClr val="14B973"/>
      </a:accent6>
      <a:hlink>
        <a:srgbClr val="358E9F"/>
      </a:hlink>
      <a:folHlink>
        <a:srgbClr val="7F7F7F"/>
      </a:folHlink>
    </a:clrScheme>
    <a:fontScheme name="Slate">
      <a:majorFont>
        <a:latin typeface="Georgia Pro Cond Ligh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Speak Pro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NoStarch</Template>
  <TotalTime>60092</TotalTime>
  <Words>2455</Words>
  <Application>Microsoft Macintosh PowerPoint</Application>
  <PresentationFormat>Widescreen</PresentationFormat>
  <Paragraphs>267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Calibri</vt:lpstr>
      <vt:lpstr>Courier</vt:lpstr>
      <vt:lpstr>Georgia Pro Cond Light</vt:lpstr>
      <vt:lpstr>Speak Pro</vt:lpstr>
      <vt:lpstr>Wingdings 2</vt:lpstr>
      <vt:lpstr>SlateVTI</vt:lpstr>
      <vt:lpstr>CITS1003 Introduction to Cybersecurity [6] Vulnerabilities and Controls</vt:lpstr>
      <vt:lpstr>A unit about cats cybersecurity</vt:lpstr>
      <vt:lpstr>3 things</vt:lpstr>
      <vt:lpstr>Vulnerability</vt:lpstr>
      <vt:lpstr>Cybersecurity Vulnerability Ontology</vt:lpstr>
      <vt:lpstr>Vulnerability Reporting</vt:lpstr>
      <vt:lpstr>Vulnerability Scoring</vt:lpstr>
      <vt:lpstr>Exploits and Proofs of Concept</vt:lpstr>
      <vt:lpstr>Vulnerability Sharing</vt:lpstr>
      <vt:lpstr>Example</vt:lpstr>
      <vt:lpstr>Example NVD</vt:lpstr>
      <vt:lpstr>Network Vulnerabilities and Attacks 1</vt:lpstr>
      <vt:lpstr>Network Vulnerabilities and Attacks 2</vt:lpstr>
      <vt:lpstr>Network Vulnerabilities</vt:lpstr>
      <vt:lpstr>Network Sniffing</vt:lpstr>
      <vt:lpstr>Web Vulnerabilities</vt:lpstr>
      <vt:lpstr>OWASP Top 10</vt:lpstr>
      <vt:lpstr>Finding Vulnerabilities: Scanning</vt:lpstr>
      <vt:lpstr>Finding Vulnerabilities: Penetration Testing</vt:lpstr>
      <vt:lpstr>Implementing Controls</vt:lpstr>
      <vt:lpstr>Network DMZ</vt:lpstr>
      <vt:lpstr>Computers</vt:lpstr>
      <vt:lpstr>Application Control</vt:lpstr>
      <vt:lpstr>Microsoft Office Macros</vt:lpstr>
      <vt:lpstr>Restrict Administration Privileges</vt:lpstr>
      <vt:lpstr>Multi-Factor Authentication</vt:lpstr>
      <vt:lpstr>Daily Backups</vt:lpstr>
      <vt:lpstr>Patching Applications and Operating System</vt:lpstr>
      <vt:lpstr>Application Hardening</vt:lpstr>
      <vt:lpstr>Anti-Malware Software</vt:lpstr>
      <vt:lpstr>Intrusion Detection Systems</vt:lpstr>
      <vt:lpstr>Intrusion Protection Systems</vt:lpstr>
      <vt:lpstr>Honeypots</vt:lpstr>
      <vt:lpstr>Data Loss Prevention (DLP)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CITSXXXX Introduction to Cybersecurity [1] Unit overview</dc:title>
  <dc:creator>David Glance</dc:creator>
  <cp:lastModifiedBy>David Glance</cp:lastModifiedBy>
  <cp:revision>286</cp:revision>
  <dcterms:created xsi:type="dcterms:W3CDTF">2020-01-13T04:26:47Z</dcterms:created>
  <dcterms:modified xsi:type="dcterms:W3CDTF">2024-08-10T12:00:27Z</dcterms:modified>
</cp:coreProperties>
</file>